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8.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9.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850" r:id="rId2"/>
    <p:sldMasterId id="2147483863" r:id="rId3"/>
    <p:sldMasterId id="2147483880" r:id="rId4"/>
    <p:sldMasterId id="2147483898" r:id="rId5"/>
  </p:sldMasterIdLst>
  <p:notesMasterIdLst>
    <p:notesMasterId r:id="rId30"/>
  </p:notesMasterIdLst>
  <p:sldIdLst>
    <p:sldId id="256" r:id="rId6"/>
    <p:sldId id="258" r:id="rId7"/>
    <p:sldId id="267" r:id="rId8"/>
    <p:sldId id="305" r:id="rId9"/>
    <p:sldId id="302" r:id="rId10"/>
    <p:sldId id="268" r:id="rId11"/>
    <p:sldId id="284" r:id="rId12"/>
    <p:sldId id="291" r:id="rId13"/>
    <p:sldId id="282" r:id="rId14"/>
    <p:sldId id="304" r:id="rId15"/>
    <p:sldId id="300" r:id="rId16"/>
    <p:sldId id="286" r:id="rId17"/>
    <p:sldId id="308" r:id="rId18"/>
    <p:sldId id="306" r:id="rId19"/>
    <p:sldId id="296" r:id="rId20"/>
    <p:sldId id="297" r:id="rId21"/>
    <p:sldId id="294" r:id="rId22"/>
    <p:sldId id="301" r:id="rId23"/>
    <p:sldId id="287" r:id="rId24"/>
    <p:sldId id="298" r:id="rId25"/>
    <p:sldId id="299" r:id="rId26"/>
    <p:sldId id="309" r:id="rId27"/>
    <p:sldId id="307"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18" autoAdjust="0"/>
  </p:normalViewPr>
  <p:slideViewPr>
    <p:cSldViewPr snapToGrid="0">
      <p:cViewPr varScale="1">
        <p:scale>
          <a:sx n="96" d="100"/>
          <a:sy n="96" d="100"/>
        </p:scale>
        <p:origin x="178" y="82"/>
      </p:cViewPr>
      <p:guideLst/>
    </p:cSldViewPr>
  </p:slideViewPr>
  <p:notesTextViewPr>
    <p:cViewPr>
      <p:scale>
        <a:sx n="1" d="1"/>
        <a:sy n="1" d="1"/>
      </p:scale>
      <p:origin x="0" y="0"/>
    </p:cViewPr>
  </p:notesTextViewPr>
  <p:sorterViewPr>
    <p:cViewPr varScale="1">
      <p:scale>
        <a:sx n="1" d="1"/>
        <a:sy n="1" d="1"/>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pattFill prst="pct5">
          <a:fgClr>
            <a:schemeClr val="accent1"/>
          </a:fgClr>
          <a:bgClr>
            <a:schemeClr val="bg1"/>
          </a:bgClr>
        </a:pattFill>
        <a:ln>
          <a:noFill/>
        </a:ln>
        <a:effectLst/>
        <a:sp3d/>
      </c:spPr>
    </c:backWall>
    <c:plotArea>
      <c:layout>
        <c:manualLayout>
          <c:layoutTarget val="inner"/>
          <c:xMode val="edge"/>
          <c:yMode val="edge"/>
          <c:x val="3.3528459863971186E-3"/>
          <c:y val="5.850210570597781E-2"/>
          <c:w val="0.99324664950672137"/>
          <c:h val="0.77728286404754443"/>
        </c:manualLayout>
      </c:layout>
      <c:bar3DChart>
        <c:barDir val="col"/>
        <c:grouping val="clustered"/>
        <c:varyColors val="0"/>
        <c:ser>
          <c:idx val="0"/>
          <c:order val="0"/>
          <c:tx>
            <c:strRef>
              <c:f>Sheet1!$A$2</c:f>
              <c:strCache>
                <c:ptCount val="1"/>
                <c:pt idx="0">
                  <c:v>Survey (Acres) </c:v>
                </c:pt>
              </c:strCache>
            </c:strRef>
          </c:tx>
          <c:spPr>
            <a:solidFill>
              <a:schemeClr val="accent1"/>
            </a:solidFill>
            <a:ln>
              <a:noFill/>
            </a:ln>
            <a:effectLst/>
            <a:sp3d/>
          </c:spPr>
          <c:invertIfNegative val="0"/>
          <c:dLbls>
            <c:dLbl>
              <c:idx val="0"/>
              <c:layout>
                <c:manualLayout>
                  <c:x val="-8.7719305819113982E-3"/>
                  <c:y val="-3.03673105546091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789479364335487E-3"/>
                  <c:y val="-3.03673105546091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508774391212046E-2"/>
                  <c:y val="-1.417141159215091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Sheet1!$B$2:$D$2</c:f>
              <c:numCache>
                <c:formatCode>General</c:formatCode>
                <c:ptCount val="3"/>
                <c:pt idx="0">
                  <c:v>53452</c:v>
                </c:pt>
                <c:pt idx="1">
                  <c:v>46469</c:v>
                </c:pt>
                <c:pt idx="2">
                  <c:v>49001</c:v>
                </c:pt>
              </c:numCache>
            </c:numRef>
          </c:val>
          <c:extLst xmlns:c16r2="http://schemas.microsoft.com/office/drawing/2015/06/chart">
            <c:ext xmlns:c16="http://schemas.microsoft.com/office/drawing/2014/chart" uri="{C3380CC4-5D6E-409C-BE32-E72D297353CC}">
              <c16:uniqueId val="{00000000-B654-4838-AF24-D3390461A8EF}"/>
            </c:ext>
          </c:extLst>
        </c:ser>
        <c:ser>
          <c:idx val="1"/>
          <c:order val="1"/>
          <c:tx>
            <c:strRef>
              <c:f>Sheet1!$A$3</c:f>
              <c:strCache>
                <c:ptCount val="1"/>
                <c:pt idx="0">
                  <c:v>Cane Crushed (MT)</c:v>
                </c:pt>
              </c:strCache>
            </c:strRef>
          </c:tx>
          <c:spPr>
            <a:solidFill>
              <a:schemeClr val="accent3"/>
            </a:solidFill>
            <a:ln>
              <a:noFill/>
            </a:ln>
            <a:effectLst/>
            <a:sp3d/>
          </c:spPr>
          <c:invertIfNegative val="0"/>
          <c:dLbls>
            <c:dLbl>
              <c:idx val="0"/>
              <c:layout>
                <c:manualLayout>
                  <c:x val="-1.0964913227389046E-3"/>
                  <c:y val="-1.61958989624581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2.42938484436872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964913227389248E-3"/>
                  <c:y val="-3.846526003583820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Sheet1!$B$3:$D$3</c:f>
              <c:numCache>
                <c:formatCode>General</c:formatCode>
                <c:ptCount val="3"/>
                <c:pt idx="0">
                  <c:v>824915</c:v>
                </c:pt>
                <c:pt idx="1">
                  <c:v>1046482</c:v>
                </c:pt>
                <c:pt idx="2">
                  <c:v>963578</c:v>
                </c:pt>
              </c:numCache>
            </c:numRef>
          </c:val>
          <c:extLst xmlns:c16r2="http://schemas.microsoft.com/office/drawing/2015/06/chart">
            <c:ext xmlns:c16="http://schemas.microsoft.com/office/drawing/2014/chart" uri="{C3380CC4-5D6E-409C-BE32-E72D297353CC}">
              <c16:uniqueId val="{00000001-B654-4838-AF24-D3390461A8EF}"/>
            </c:ext>
          </c:extLst>
        </c:ser>
        <c:ser>
          <c:idx val="2"/>
          <c:order val="2"/>
          <c:tx>
            <c:strRef>
              <c:f>Sheet1!$A$4</c:f>
              <c:strCache>
                <c:ptCount val="1"/>
                <c:pt idx="0">
                  <c:v>Ratio (Tons/Acre)</c:v>
                </c:pt>
              </c:strCache>
            </c:strRef>
          </c:tx>
          <c:spPr>
            <a:solidFill>
              <a:schemeClr val="accent5"/>
            </a:solidFill>
            <a:ln>
              <a:noFill/>
            </a:ln>
            <a:effectLst/>
            <a:sp3d/>
          </c:spPr>
          <c:invertIfNegative val="0"/>
          <c:dLbls>
            <c:dLbl>
              <c:idx val="0"/>
              <c:layout>
                <c:manualLayout>
                  <c:x val="3.7280704973123441E-2"/>
                  <c:y val="-2.02448737030727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991231004906586E-2"/>
                  <c:y val="4.048974740614548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7982483594288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Sheet1!$B$4:$D$4</c:f>
              <c:numCache>
                <c:formatCode>General</c:formatCode>
                <c:ptCount val="3"/>
                <c:pt idx="0">
                  <c:v>15.43</c:v>
                </c:pt>
                <c:pt idx="1">
                  <c:v>22.52</c:v>
                </c:pt>
                <c:pt idx="2">
                  <c:v>19.66</c:v>
                </c:pt>
              </c:numCache>
            </c:numRef>
          </c:val>
          <c:extLst xmlns:c16r2="http://schemas.microsoft.com/office/drawing/2015/06/chart">
            <c:ext xmlns:c16="http://schemas.microsoft.com/office/drawing/2014/chart" uri="{C3380CC4-5D6E-409C-BE32-E72D297353CC}">
              <c16:uniqueId val="{00000002-B654-4838-AF24-D3390461A8EF}"/>
            </c:ext>
          </c:extLst>
        </c:ser>
        <c:dLbls>
          <c:showLegendKey val="0"/>
          <c:showVal val="1"/>
          <c:showCatName val="0"/>
          <c:showSerName val="0"/>
          <c:showPercent val="0"/>
          <c:showBubbleSize val="0"/>
        </c:dLbls>
        <c:gapWidth val="358"/>
        <c:gapDepth val="296"/>
        <c:shape val="box"/>
        <c:axId val="264711088"/>
        <c:axId val="264714224"/>
        <c:axId val="0"/>
      </c:bar3DChart>
      <c:catAx>
        <c:axId val="264711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264714224"/>
        <c:crosses val="autoZero"/>
        <c:auto val="1"/>
        <c:lblAlgn val="ctr"/>
        <c:lblOffset val="100"/>
        <c:noMultiLvlLbl val="0"/>
      </c:catAx>
      <c:valAx>
        <c:axId val="26471422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4711088"/>
        <c:crosses val="autoZero"/>
        <c:crossBetween val="between"/>
      </c:valAx>
      <c:spPr>
        <a:noFill/>
        <a:ln>
          <a:noFill/>
        </a:ln>
        <a:effectLst/>
      </c:spPr>
    </c:plotArea>
    <c:legend>
      <c:legendPos val="b"/>
      <c:layout>
        <c:manualLayout>
          <c:xMode val="edge"/>
          <c:yMode val="edge"/>
          <c:x val="0.14865032486552082"/>
          <c:y val="0.91257437381247253"/>
          <c:w val="0.70269935026895836"/>
          <c:h val="8.742562618752752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4441974134131025"/>
                  <c:y val="-1.2872524940918784E-2"/>
                </c:manualLayout>
              </c:layout>
              <c:tx>
                <c:rich>
                  <a:bodyPr/>
                  <a:lstStyle/>
                  <a:p>
                    <a:fld id="{B2693A19-589B-432A-B0E0-EC2A7DBB4E31}" type="VALUE">
                      <a:rPr lang="en-US" sz="1400" smtClean="0">
                        <a:effectLst>
                          <a:outerShdw blurRad="38100" dist="38100" dir="2700000" algn="tl">
                            <a:srgbClr val="000000">
                              <a:alpha val="43137"/>
                            </a:srgbClr>
                          </a:outerShdw>
                        </a:effectLst>
                      </a:rPr>
                      <a:pPr/>
                      <a:t>[VALUE]</a:t>
                    </a:fld>
                    <a:r>
                      <a:rPr lang="en-US" sz="1400" dirty="0" smtClean="0">
                        <a:effectLst>
                          <a:outerShdw blurRad="38100" dist="38100" dir="2700000" algn="tl">
                            <a:srgbClr val="000000">
                              <a:alpha val="43137"/>
                            </a:srgbClr>
                          </a:outerShdw>
                        </a:effectLst>
                      </a:rPr>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051-4DE4-868B-E74DBDC24C88}"/>
                </c:ext>
                <c:ext xmlns:c15="http://schemas.microsoft.com/office/drawing/2012/chart" uri="{CE6537A1-D6FC-4f65-9D91-7224C49458BB}">
                  <c15:layout>
                    <c:manualLayout>
                      <c:w val="0.47805752559436615"/>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(Mittal)</c:v>
                </c:pt>
              </c:strCache>
            </c:strRef>
          </c:cat>
          <c:val>
            <c:numRef>
              <c:f>Sheet1!$B$2</c:f>
              <c:numCache>
                <c:formatCode>General</c:formatCode>
                <c:ptCount val="1"/>
                <c:pt idx="0">
                  <c:v>96.081000000000003</c:v>
                </c:pt>
              </c:numCache>
            </c:numRef>
          </c:val>
          <c:extLst xmlns:c16r2="http://schemas.microsoft.com/office/drawing/2015/06/chart">
            <c:ext xmlns:c16="http://schemas.microsoft.com/office/drawing/2014/chart" uri="{C3380CC4-5D6E-409C-BE32-E72D297353CC}">
              <c16:uniqueId val="{00000001-4051-4DE4-868B-E74DBDC24C88}"/>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1895911041937722"/>
                  <c:y val="-3.346855708289193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fld id="{C07A3DF6-5D88-405E-BF15-EFB2A60171EA}" type="VALUE">
                      <a:rPr lang="en-US" sz="1400" smtClean="0">
                        <a:effectLst>
                          <a:outerShdw blurRad="38100" dist="38100" dir="2700000" algn="tl">
                            <a:srgbClr val="000000">
                              <a:alpha val="43137"/>
                            </a:srgbClr>
                          </a:outerShdw>
                        </a:effectLst>
                      </a:rPr>
                      <a:pPr>
                        <a:defRPr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051-4DE4-868B-E74DBDC24C88}"/>
                </c:ext>
                <c:ext xmlns:c15="http://schemas.microsoft.com/office/drawing/2012/chart" uri="{CE6537A1-D6FC-4f65-9D91-7224C49458BB}">
                  <c15:layout>
                    <c:manualLayout>
                      <c:w val="0.50132707136661969"/>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(Mittal)</c:v>
                </c:pt>
              </c:strCache>
            </c:strRef>
          </c:cat>
          <c:val>
            <c:numRef>
              <c:f>Sheet1!$C$2</c:f>
              <c:numCache>
                <c:formatCode>General</c:formatCode>
                <c:ptCount val="1"/>
                <c:pt idx="0">
                  <c:v>95.058000000000007</c:v>
                </c:pt>
              </c:numCache>
            </c:numRef>
          </c:val>
          <c:extLst xmlns:c16r2="http://schemas.microsoft.com/office/drawing/2015/06/chart">
            <c:ext xmlns:c16="http://schemas.microsoft.com/office/drawing/2014/chart" uri="{C3380CC4-5D6E-409C-BE32-E72D297353CC}">
              <c16:uniqueId val="{00000003-4051-4DE4-868B-E74DBDC24C88}"/>
            </c:ext>
          </c:extLst>
        </c:ser>
        <c:dLbls>
          <c:showLegendKey val="0"/>
          <c:showVal val="1"/>
          <c:showCatName val="0"/>
          <c:showSerName val="0"/>
          <c:showPercent val="0"/>
          <c:showBubbleSize val="0"/>
        </c:dLbls>
        <c:gapWidth val="150"/>
        <c:shape val="box"/>
        <c:axId val="266311216"/>
        <c:axId val="266313960"/>
        <c:axId val="0"/>
      </c:bar3DChart>
      <c:catAx>
        <c:axId val="266311216"/>
        <c:scaling>
          <c:orientation val="minMax"/>
        </c:scaling>
        <c:delete val="1"/>
        <c:axPos val="b"/>
        <c:numFmt formatCode="General" sourceLinked="1"/>
        <c:majorTickMark val="none"/>
        <c:minorTickMark val="none"/>
        <c:tickLblPos val="nextTo"/>
        <c:crossAx val="266313960"/>
        <c:crosses val="autoZero"/>
        <c:auto val="1"/>
        <c:lblAlgn val="ctr"/>
        <c:lblOffset val="100"/>
        <c:noMultiLvlLbl val="0"/>
      </c:catAx>
      <c:valAx>
        <c:axId val="26631396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12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858295849680181"/>
                  <c:y val="-1.2872524940918784E-2"/>
                </c:manualLayout>
              </c:layout>
              <c:tx>
                <c:rich>
                  <a:bodyPr/>
                  <a:lstStyle/>
                  <a:p>
                    <a:fld id="{B382E254-4640-4A20-B68D-35136CE8C6ED}" type="VALUE">
                      <a:rPr lang="en-US" sz="1400" smtClean="0">
                        <a:effectLst>
                          <a:outerShdw blurRad="38100" dist="38100" dir="2700000" algn="tl">
                            <a:srgbClr val="000000">
                              <a:alpha val="43137"/>
                            </a:srgbClr>
                          </a:outerShdw>
                        </a:effectLst>
                      </a:rPr>
                      <a:pPr/>
                      <a:t>[VALUE]</a:t>
                    </a:fld>
                    <a:r>
                      <a:rPr lang="en-US" sz="1400" dirty="0" smtClean="0">
                        <a:effectLst>
                          <a:outerShdw blurRad="38100" dist="38100" dir="2700000" algn="tl">
                            <a:srgbClr val="000000">
                              <a:alpha val="43137"/>
                            </a:srgbClr>
                          </a:outerShdw>
                        </a:effectLst>
                      </a:rPr>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9C-4728-A9C5-C6BAC4CED3A1}"/>
                </c:ext>
                <c:ext xmlns:c15="http://schemas.microsoft.com/office/drawing/2012/chart" uri="{CE6537A1-D6FC-4f65-9D91-7224C49458BB}">
                  <c15:layout>
                    <c:manualLayout>
                      <c:w val="0.56087721284778191"/>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(Deer)</c:v>
                </c:pt>
              </c:strCache>
            </c:strRef>
          </c:cat>
          <c:val>
            <c:numRef>
              <c:f>Sheet1!$B$2</c:f>
              <c:numCache>
                <c:formatCode>General</c:formatCode>
                <c:ptCount val="1"/>
                <c:pt idx="0">
                  <c:v>96.040999999999997</c:v>
                </c:pt>
              </c:numCache>
            </c:numRef>
          </c:val>
          <c:extLst xmlns:c16r2="http://schemas.microsoft.com/office/drawing/2015/06/chart">
            <c:ext xmlns:c16="http://schemas.microsoft.com/office/drawing/2014/chart" uri="{C3380CC4-5D6E-409C-BE32-E72D297353CC}">
              <c16:uniqueId val="{00000001-039C-4728-A9C5-C6BAC4CED3A1}"/>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17076844799981403"/>
                  <c:y val="-3.346855708289193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fld id="{6D7E668F-07F3-4FDC-BEA8-B8C8F64D82A4}" type="VALUE">
                      <a:rPr lang="en-US" sz="1400" smtClean="0">
                        <a:effectLst>
                          <a:outerShdw blurRad="38100" dist="38100" dir="2700000" algn="tl">
                            <a:srgbClr val="000000">
                              <a:alpha val="43137"/>
                            </a:srgbClr>
                          </a:outerShdw>
                        </a:effectLst>
                      </a:rPr>
                      <a:pPr>
                        <a:defRPr b="1">
                          <a:solidFill>
                            <a:schemeClr val="tx1"/>
                          </a:solidFill>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9C-4728-A9C5-C6BAC4CED3A1}"/>
                </c:ext>
                <c:ext xmlns:c15="http://schemas.microsoft.com/office/drawing/2012/chart" uri="{CE6537A1-D6FC-4f65-9D91-7224C49458BB}">
                  <c15:layout>
                    <c:manualLayout>
                      <c:w val="0.46368175897870334"/>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(Deer)</c:v>
                </c:pt>
              </c:strCache>
            </c:strRef>
          </c:cat>
          <c:val>
            <c:numRef>
              <c:f>Sheet1!$C$2</c:f>
              <c:numCache>
                <c:formatCode>General</c:formatCode>
                <c:ptCount val="1"/>
                <c:pt idx="0">
                  <c:v>94.885000000000005</c:v>
                </c:pt>
              </c:numCache>
            </c:numRef>
          </c:val>
          <c:extLst xmlns:c16r2="http://schemas.microsoft.com/office/drawing/2015/06/chart">
            <c:ext xmlns:c16="http://schemas.microsoft.com/office/drawing/2014/chart" uri="{C3380CC4-5D6E-409C-BE32-E72D297353CC}">
              <c16:uniqueId val="{00000003-039C-4728-A9C5-C6BAC4CED3A1}"/>
            </c:ext>
          </c:extLst>
        </c:ser>
        <c:dLbls>
          <c:showLegendKey val="0"/>
          <c:showVal val="1"/>
          <c:showCatName val="0"/>
          <c:showSerName val="0"/>
          <c:showPercent val="0"/>
          <c:showBubbleSize val="0"/>
        </c:dLbls>
        <c:gapWidth val="150"/>
        <c:shape val="box"/>
        <c:axId val="266308864"/>
        <c:axId val="266312784"/>
        <c:axId val="0"/>
      </c:bar3DChart>
      <c:catAx>
        <c:axId val="266308864"/>
        <c:scaling>
          <c:orientation val="minMax"/>
        </c:scaling>
        <c:delete val="1"/>
        <c:axPos val="b"/>
        <c:numFmt formatCode="General" sourceLinked="1"/>
        <c:majorTickMark val="none"/>
        <c:minorTickMark val="none"/>
        <c:tickLblPos val="nextTo"/>
        <c:crossAx val="266312784"/>
        <c:crosses val="autoZero"/>
        <c:auto val="1"/>
        <c:lblAlgn val="ctr"/>
        <c:lblOffset val="100"/>
        <c:noMultiLvlLbl val="0"/>
      </c:catAx>
      <c:valAx>
        <c:axId val="2663127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886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1147983154239552"/>
                  <c:y val="-1.0191871953429254E-2"/>
                </c:manualLayout>
              </c:layout>
              <c:tx>
                <c:rich>
                  <a:bodyPr/>
                  <a:lstStyle/>
                  <a:p>
                    <a:fld id="{EF22067C-3892-4788-85D8-F69C6BE8F604}" type="VALUE">
                      <a:rPr lang="en-US" sz="1400" smtClean="0">
                        <a:effectLst>
                          <a:outerShdw blurRad="38100" dist="38100" dir="2700000" algn="tl">
                            <a:srgbClr val="000000">
                              <a:alpha val="43137"/>
                            </a:srgbClr>
                          </a:outerShdw>
                        </a:effectLst>
                      </a:rPr>
                      <a:pPr/>
                      <a:t>[VALUE]</a:t>
                    </a:fld>
                    <a:r>
                      <a:rPr lang="en-US" sz="1400" dirty="0" smtClean="0">
                        <a:effectLst>
                          <a:outerShdw blurRad="38100" dist="38100" dir="2700000" algn="tl">
                            <a:srgbClr val="000000">
                              <a:alpha val="43137"/>
                            </a:srgbClr>
                          </a:outerShdw>
                        </a:effectLst>
                      </a:rPr>
                      <a:t> TCD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4FC-49BA-A879-ADC57D461363}"/>
                </c:ext>
                <c:ext xmlns:c15="http://schemas.microsoft.com/office/drawing/2012/chart" uri="{CE6537A1-D6FC-4f65-9D91-7224C49458BB}">
                  <c15:layout>
                    <c:manualLayout>
                      <c:w val="0.84133479013775803"/>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Cane Crushing (With Stopages)</c:v>
                </c:pt>
              </c:strCache>
            </c:strRef>
          </c:cat>
          <c:val>
            <c:numRef>
              <c:f>Sheet1!$B$2</c:f>
              <c:numCache>
                <c:formatCode>General</c:formatCode>
                <c:ptCount val="1"/>
                <c:pt idx="0">
                  <c:v>7531.2380000000003</c:v>
                </c:pt>
              </c:numCache>
            </c:numRef>
          </c:val>
          <c:extLst xmlns:c16r2="http://schemas.microsoft.com/office/drawing/2015/06/chart">
            <c:ext xmlns:c16="http://schemas.microsoft.com/office/drawing/2014/chart" uri="{C3380CC4-5D6E-409C-BE32-E72D297353CC}">
              <c16:uniqueId val="{00000001-94FC-49BA-A879-ADC57D461363}"/>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19123653040688496"/>
                  <c:y val="-3.346855708289193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fld id="{39D7C47E-CA1E-4EED-BEF4-34F833BE6F5D}" type="VALUE">
                      <a:rPr lang="en-US" sz="1400" smtClean="0">
                        <a:effectLst>
                          <a:outerShdw blurRad="38100" dist="38100" dir="2700000" algn="tl">
                            <a:srgbClr val="000000">
                              <a:alpha val="43137"/>
                            </a:srgbClr>
                          </a:outerShdw>
                        </a:effectLst>
                      </a:rPr>
                      <a:pPr>
                        <a:defRPr b="1">
                          <a:solidFill>
                            <a:schemeClr val="tx1"/>
                          </a:solidFill>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TCD</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4FC-49BA-A879-ADC57D461363}"/>
                </c:ext>
                <c:ext xmlns:c15="http://schemas.microsoft.com/office/drawing/2012/chart" uri="{CE6537A1-D6FC-4f65-9D91-7224C49458BB}">
                  <c15:layout>
                    <c:manualLayout>
                      <c:w val="0.5046179237928452"/>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Cane Crushing (With Stopages)</c:v>
                </c:pt>
              </c:strCache>
            </c:strRef>
          </c:cat>
          <c:val>
            <c:numRef>
              <c:f>Sheet1!$C$2</c:f>
              <c:numCache>
                <c:formatCode>General</c:formatCode>
                <c:ptCount val="1"/>
                <c:pt idx="0">
                  <c:v>9265.1730000000007</c:v>
                </c:pt>
              </c:numCache>
            </c:numRef>
          </c:val>
          <c:extLst xmlns:c16r2="http://schemas.microsoft.com/office/drawing/2015/06/chart">
            <c:ext xmlns:c16="http://schemas.microsoft.com/office/drawing/2014/chart" uri="{C3380CC4-5D6E-409C-BE32-E72D297353CC}">
              <c16:uniqueId val="{00000003-94FC-49BA-A879-ADC57D461363}"/>
            </c:ext>
          </c:extLst>
        </c:ser>
        <c:dLbls>
          <c:showLegendKey val="0"/>
          <c:showVal val="1"/>
          <c:showCatName val="0"/>
          <c:showSerName val="0"/>
          <c:showPercent val="0"/>
          <c:showBubbleSize val="0"/>
        </c:dLbls>
        <c:gapWidth val="150"/>
        <c:shape val="box"/>
        <c:axId val="266314744"/>
        <c:axId val="266312000"/>
        <c:axId val="0"/>
      </c:bar3DChart>
      <c:catAx>
        <c:axId val="266314744"/>
        <c:scaling>
          <c:orientation val="minMax"/>
        </c:scaling>
        <c:delete val="1"/>
        <c:axPos val="b"/>
        <c:numFmt formatCode="General" sourceLinked="1"/>
        <c:majorTickMark val="none"/>
        <c:minorTickMark val="none"/>
        <c:tickLblPos val="nextTo"/>
        <c:crossAx val="266312000"/>
        <c:crosses val="autoZero"/>
        <c:auto val="1"/>
        <c:lblAlgn val="ctr"/>
        <c:lblOffset val="100"/>
        <c:noMultiLvlLbl val="0"/>
      </c:catAx>
      <c:valAx>
        <c:axId val="26631200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474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0309853618975379"/>
                  <c:y val="-2.0914903546883537E-2"/>
                </c:manualLayout>
              </c:layout>
              <c:tx>
                <c:rich>
                  <a:bodyPr/>
                  <a:lstStyle/>
                  <a:p>
                    <a:fld id="{7C88EED3-C4B4-4C20-AA7C-D7EA7B0B76C5}" type="VALUE">
                      <a:rPr lang="en-US" sz="1400" smtClean="0">
                        <a:effectLst>
                          <a:outerShdw blurRad="38100" dist="38100" dir="2700000" algn="tl">
                            <a:srgbClr val="000000">
                              <a:alpha val="43137"/>
                            </a:srgbClr>
                          </a:outerShdw>
                        </a:effectLst>
                      </a:rPr>
                      <a:pPr/>
                      <a:t>[VALUE]</a:t>
                    </a:fld>
                    <a:r>
                      <a:rPr lang="en-US" sz="1400" dirty="0" smtClean="0">
                        <a:effectLst>
                          <a:outerShdw blurRad="38100" dist="38100" dir="2700000" algn="tl">
                            <a:srgbClr val="000000">
                              <a:alpha val="43137"/>
                            </a:srgbClr>
                          </a:outerShdw>
                        </a:effectLst>
                      </a:rPr>
                      <a:t> TCD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F36-43BB-9386-D3A0F454D6D3}"/>
                </c:ext>
                <c:ext xmlns:c15="http://schemas.microsoft.com/office/drawing/2012/chart" uri="{CE6537A1-D6FC-4f65-9D91-7224C49458BB}">
                  <c15:layout>
                    <c:manualLayout>
                      <c:w val="0.49123323412160269"/>
                      <c:h val="7.9294638102131443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Cane Crushing (Without Stopages)</c:v>
                </c:pt>
              </c:strCache>
            </c:strRef>
          </c:cat>
          <c:val>
            <c:numRef>
              <c:f>Sheet1!$B$2</c:f>
              <c:numCache>
                <c:formatCode>General</c:formatCode>
                <c:ptCount val="1"/>
                <c:pt idx="0">
                  <c:v>8401.6209999999992</c:v>
                </c:pt>
              </c:numCache>
            </c:numRef>
          </c:val>
          <c:extLst xmlns:c16r2="http://schemas.microsoft.com/office/drawing/2015/06/chart">
            <c:ext xmlns:c16="http://schemas.microsoft.com/office/drawing/2014/chart" uri="{C3380CC4-5D6E-409C-BE32-E72D297353CC}">
              <c16:uniqueId val="{00000001-8F36-43BB-9386-D3A0F454D6D3}"/>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1698271613184863"/>
                  <c:y val="-3.346859505293897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fld id="{1C807CF0-17F5-4E39-878D-E6AFF38419C7}" type="VALUE">
                      <a:rPr lang="en-US" sz="1400" smtClean="0">
                        <a:effectLst>
                          <a:outerShdw blurRad="38100" dist="38100" dir="2700000" algn="tl">
                            <a:srgbClr val="000000">
                              <a:alpha val="43137"/>
                            </a:srgbClr>
                          </a:outerShdw>
                        </a:effectLst>
                      </a:rPr>
                      <a:pPr>
                        <a:defRPr b="1">
                          <a:solidFill>
                            <a:schemeClr val="tx1"/>
                          </a:solidFill>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TCD</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F36-43BB-9386-D3A0F454D6D3}"/>
                </c:ext>
                <c:ext xmlns:c15="http://schemas.microsoft.com/office/drawing/2012/chart" uri="{CE6537A1-D6FC-4f65-9D91-7224C49458BB}">
                  <c15:layout>
                    <c:manualLayout>
                      <c:w val="0.46179918561604788"/>
                      <c:h val="7.9294638102131443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Cane Crushing (Without Stopages)</c:v>
                </c:pt>
              </c:strCache>
            </c:strRef>
          </c:cat>
          <c:val>
            <c:numRef>
              <c:f>Sheet1!$C$2</c:f>
              <c:numCache>
                <c:formatCode>General</c:formatCode>
                <c:ptCount val="1"/>
                <c:pt idx="0">
                  <c:v>9718.3860000000004</c:v>
                </c:pt>
              </c:numCache>
            </c:numRef>
          </c:val>
          <c:extLst xmlns:c16r2="http://schemas.microsoft.com/office/drawing/2015/06/chart">
            <c:ext xmlns:c16="http://schemas.microsoft.com/office/drawing/2014/chart" uri="{C3380CC4-5D6E-409C-BE32-E72D297353CC}">
              <c16:uniqueId val="{00000003-8F36-43BB-9386-D3A0F454D6D3}"/>
            </c:ext>
          </c:extLst>
        </c:ser>
        <c:dLbls>
          <c:showLegendKey val="0"/>
          <c:showVal val="1"/>
          <c:showCatName val="0"/>
          <c:showSerName val="0"/>
          <c:showPercent val="0"/>
          <c:showBubbleSize val="0"/>
        </c:dLbls>
        <c:gapWidth val="150"/>
        <c:shape val="box"/>
        <c:axId val="266309648"/>
        <c:axId val="266310040"/>
        <c:axId val="0"/>
      </c:bar3DChart>
      <c:catAx>
        <c:axId val="266309648"/>
        <c:scaling>
          <c:orientation val="minMax"/>
        </c:scaling>
        <c:delete val="1"/>
        <c:axPos val="b"/>
        <c:numFmt formatCode="General" sourceLinked="1"/>
        <c:majorTickMark val="none"/>
        <c:minorTickMark val="none"/>
        <c:tickLblPos val="nextTo"/>
        <c:crossAx val="266310040"/>
        <c:crosses val="autoZero"/>
        <c:auto val="1"/>
        <c:lblAlgn val="ctr"/>
        <c:lblOffset val="100"/>
        <c:noMultiLvlLbl val="0"/>
      </c:catAx>
      <c:valAx>
        <c:axId val="26631004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964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819687253415791E-2"/>
          <c:y val="4.6466308970840212E-2"/>
          <c:w val="0.83436062549316836"/>
          <c:h val="0.82677382531144528"/>
        </c:manualLayout>
      </c:layout>
      <c:bar3DChart>
        <c:barDir val="col"/>
        <c:grouping val="clustered"/>
        <c:varyColors val="0"/>
        <c:ser>
          <c:idx val="0"/>
          <c:order val="0"/>
          <c:tx>
            <c:strRef>
              <c:f>Sheet1!$B$1</c:f>
              <c:strCache>
                <c:ptCount val="1"/>
                <c:pt idx="0">
                  <c:v>2021-22</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p3d/>
          </c:spPr>
          <c:invertIfNegative val="0"/>
          <c:dPt>
            <c:idx val="0"/>
            <c:invertIfNegative val="0"/>
            <c:bubble3D val="0"/>
            <c:extLst xmlns:c16r2="http://schemas.microsoft.com/office/drawing/2015/06/chart">
              <c:ext xmlns:c16="http://schemas.microsoft.com/office/drawing/2014/chart" uri="{C3380CC4-5D6E-409C-BE32-E72D297353CC}">
                <c16:uniqueId val="{00000001-ECD1-4F1E-8758-EAE7D8FE87C5}"/>
              </c:ext>
            </c:extLst>
          </c:dPt>
          <c:dLbls>
            <c:dLbl>
              <c:idx val="0"/>
              <c:layout>
                <c:manualLayout>
                  <c:x val="0.2498267016573619"/>
                  <c:y val="-1.2872587410924535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fld id="{3E18280B-3417-4D25-83D6-5F071E6927E9}" type="VALUE">
                      <a:rPr lang="en-US" sz="1400" smtClean="0">
                        <a:effectLst>
                          <a:outerShdw blurRad="38100" dist="38100" dir="2700000" algn="tl">
                            <a:srgbClr val="000000">
                              <a:alpha val="43137"/>
                            </a:srgbClr>
                          </a:outerShdw>
                        </a:effectLst>
                      </a:rPr>
                      <a:pPr>
                        <a:defRPr b="1">
                          <a:solidFill>
                            <a:schemeClr val="tx1"/>
                          </a:solidFill>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a:t>
                    </a:r>
                  </a:p>
                </c:rich>
              </c:tx>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CD1-4F1E-8758-EAE7D8FE87C5}"/>
                </c:ext>
                <c:ext xmlns:c15="http://schemas.microsoft.com/office/drawing/2012/chart" uri="{CE6537A1-D6FC-4f65-9D91-7224C49458BB}">
                  <c15:layout>
                    <c:manualLayout>
                      <c:w val="0.64065741165060175"/>
                      <c:h val="8.6373578992162345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Imbibition on Cane %</c:v>
                </c:pt>
              </c:strCache>
            </c:strRef>
          </c:cat>
          <c:val>
            <c:numRef>
              <c:f>Sheet1!$B$2</c:f>
              <c:numCache>
                <c:formatCode>General</c:formatCode>
                <c:ptCount val="1"/>
                <c:pt idx="0">
                  <c:v>34.625999999999998</c:v>
                </c:pt>
              </c:numCache>
            </c:numRef>
          </c:val>
          <c:extLst xmlns:c16r2="http://schemas.microsoft.com/office/drawing/2015/06/chart">
            <c:ext xmlns:c16="http://schemas.microsoft.com/office/drawing/2014/chart" uri="{C3380CC4-5D6E-409C-BE32-E72D297353CC}">
              <c16:uniqueId val="{00000002-ECD1-4F1E-8758-EAE7D8FE87C5}"/>
            </c:ext>
          </c:extLst>
        </c:ser>
        <c:ser>
          <c:idx val="1"/>
          <c:order val="1"/>
          <c:tx>
            <c:strRef>
              <c:f>Sheet1!$C$1</c:f>
              <c:strCache>
                <c:ptCount val="1"/>
                <c:pt idx="0">
                  <c:v>2022-23</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0.21217830758774667"/>
                  <c:y val="-3.3468619552897691E-2"/>
                </c:manualLayout>
              </c:layout>
              <c:tx>
                <c:rich>
                  <a:bodyPr/>
                  <a:lstStyle/>
                  <a:p>
                    <a:fld id="{DD91BAF2-8001-4B02-8A0C-3D516101A31F}" type="VALUE">
                      <a:rPr lang="en-US" sz="1400" smtClean="0">
                        <a:effectLst>
                          <a:outerShdw blurRad="38100" dist="38100" dir="2700000" algn="tl">
                            <a:srgbClr val="000000">
                              <a:alpha val="43137"/>
                            </a:srgbClr>
                          </a:outerShdw>
                        </a:effectLst>
                      </a:rPr>
                      <a:pPr/>
                      <a:t>[VALUE]</a:t>
                    </a:fld>
                    <a:r>
                      <a:rPr lang="en-US" sz="1400" dirty="0" smtClean="0">
                        <a:effectLst>
                          <a:outerShdw blurRad="38100" dist="38100" dir="2700000" algn="tl">
                            <a:srgbClr val="000000">
                              <a:alpha val="43137"/>
                            </a:srgbClr>
                          </a:outerShdw>
                        </a:effectLst>
                      </a:rPr>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CD1-4F1E-8758-EAE7D8FE87C5}"/>
                </c:ext>
                <c:ext xmlns:c15="http://schemas.microsoft.com/office/drawing/2012/chart" uri="{CE6537A1-D6FC-4f65-9D91-7224C49458BB}">
                  <c15:layout>
                    <c:manualLayout>
                      <c:w val="0.4599599121886036"/>
                      <c:h val="8.6373578992162345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Imbibition on Cane %</c:v>
                </c:pt>
              </c:strCache>
            </c:strRef>
          </c:cat>
          <c:val>
            <c:numRef>
              <c:f>Sheet1!$C$2</c:f>
              <c:numCache>
                <c:formatCode>General</c:formatCode>
                <c:ptCount val="1"/>
                <c:pt idx="0">
                  <c:v>30.3813</c:v>
                </c:pt>
              </c:numCache>
            </c:numRef>
          </c:val>
          <c:extLst xmlns:c16r2="http://schemas.microsoft.com/office/drawing/2015/06/chart">
            <c:ext xmlns:c16="http://schemas.microsoft.com/office/drawing/2014/chart" uri="{C3380CC4-5D6E-409C-BE32-E72D297353CC}">
              <c16:uniqueId val="{00000004-ECD1-4F1E-8758-EAE7D8FE87C5}"/>
            </c:ext>
          </c:extLst>
        </c:ser>
        <c:dLbls>
          <c:showLegendKey val="0"/>
          <c:showVal val="1"/>
          <c:showCatName val="0"/>
          <c:showSerName val="0"/>
          <c:showPercent val="0"/>
          <c:showBubbleSize val="0"/>
        </c:dLbls>
        <c:gapWidth val="150"/>
        <c:shape val="box"/>
        <c:axId val="266310824"/>
        <c:axId val="266303768"/>
        <c:axId val="0"/>
      </c:bar3DChart>
      <c:catAx>
        <c:axId val="266310824"/>
        <c:scaling>
          <c:orientation val="minMax"/>
        </c:scaling>
        <c:delete val="1"/>
        <c:axPos val="b"/>
        <c:numFmt formatCode="General" sourceLinked="1"/>
        <c:majorTickMark val="none"/>
        <c:minorTickMark val="none"/>
        <c:tickLblPos val="nextTo"/>
        <c:crossAx val="266303768"/>
        <c:crosses val="autoZero"/>
        <c:auto val="1"/>
        <c:lblAlgn val="ctr"/>
        <c:lblOffset val="100"/>
        <c:noMultiLvlLbl val="0"/>
      </c:catAx>
      <c:valAx>
        <c:axId val="26630376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0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619941386379604E-2"/>
          <c:y val="0"/>
          <c:w val="0.97476011722724076"/>
          <c:h val="0.87732764419224862"/>
        </c:manualLayout>
      </c:layout>
      <c:bar3DChart>
        <c:barDir val="col"/>
        <c:grouping val="clustered"/>
        <c:varyColors val="0"/>
        <c:ser>
          <c:idx val="0"/>
          <c:order val="0"/>
          <c:tx>
            <c:strRef>
              <c:f>Sheet1!$A$2</c:f>
              <c:strCache>
                <c:ptCount val="1"/>
                <c:pt idx="0">
                  <c:v>1st Mill Juice purity</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Sheet1!$B$2:$D$2</c:f>
              <c:numCache>
                <c:formatCode>General</c:formatCode>
                <c:ptCount val="3"/>
                <c:pt idx="0">
                  <c:v>78.116</c:v>
                </c:pt>
                <c:pt idx="1">
                  <c:v>79.864000000000004</c:v>
                </c:pt>
                <c:pt idx="2">
                  <c:v>78.116</c:v>
                </c:pt>
              </c:numCache>
            </c:numRef>
          </c:val>
          <c:extLst xmlns:c16r2="http://schemas.microsoft.com/office/drawing/2015/06/chart">
            <c:ext xmlns:c16="http://schemas.microsoft.com/office/drawing/2014/chart" uri="{C3380CC4-5D6E-409C-BE32-E72D297353CC}">
              <c16:uniqueId val="{00000000-A1FA-41AD-9AA2-D5E124B61407}"/>
            </c:ext>
          </c:extLst>
        </c:ser>
        <c:ser>
          <c:idx val="1"/>
          <c:order val="1"/>
          <c:tx>
            <c:strRef>
              <c:f>Sheet1!$A$3</c:f>
              <c:strCache>
                <c:ptCount val="1"/>
                <c:pt idx="0">
                  <c:v>Last Mill Juice purity</c:v>
                </c:pt>
              </c:strCache>
            </c:strRef>
          </c:tx>
          <c:spPr>
            <a:solidFill>
              <a:schemeClr val="accent2"/>
            </a:solidFill>
            <a:ln>
              <a:noFill/>
            </a:ln>
            <a:effectLst/>
            <a:sp3d/>
          </c:spPr>
          <c:invertIfNegative val="0"/>
          <c:dLbls>
            <c:dLbl>
              <c:idx val="2"/>
              <c:layout>
                <c:manualLayout>
                  <c:x val="2.6387150171520993E-2"/>
                  <c:y val="-1.70125010067683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Sheet1!$B$3:$D$3</c:f>
              <c:numCache>
                <c:formatCode>General</c:formatCode>
                <c:ptCount val="3"/>
                <c:pt idx="0">
                  <c:v>67.373999999999995</c:v>
                </c:pt>
                <c:pt idx="1">
                  <c:v>69.162999999999997</c:v>
                </c:pt>
                <c:pt idx="2">
                  <c:v>68.864999999999995</c:v>
                </c:pt>
              </c:numCache>
            </c:numRef>
          </c:val>
          <c:extLst xmlns:c16r2="http://schemas.microsoft.com/office/drawing/2015/06/chart">
            <c:ext xmlns:c16="http://schemas.microsoft.com/office/drawing/2014/chart" uri="{C3380CC4-5D6E-409C-BE32-E72D297353CC}">
              <c16:uniqueId val="{00000001-A1FA-41AD-9AA2-D5E124B61407}"/>
            </c:ext>
          </c:extLst>
        </c:ser>
        <c:ser>
          <c:idx val="2"/>
          <c:order val="2"/>
          <c:tx>
            <c:strRef>
              <c:f>Sheet1!$A$4</c:f>
              <c:strCache>
                <c:ptCount val="1"/>
                <c:pt idx="0">
                  <c:v>Purity Drop</c:v>
                </c:pt>
              </c:strCache>
            </c:strRef>
          </c:tx>
          <c:spPr>
            <a:solidFill>
              <a:schemeClr val="accent3"/>
            </a:solidFill>
            <a:ln>
              <a:noFill/>
            </a:ln>
            <a:effectLst/>
            <a:sp3d/>
          </c:spPr>
          <c:invertIfNegative val="0"/>
          <c:dLbls>
            <c:dLbl>
              <c:idx val="0"/>
              <c:layout/>
              <c:tx>
                <c:rich>
                  <a:bodyPr/>
                  <a:lstStyle/>
                  <a:p>
                    <a:fld id="{11FC2D60-3CCE-42DF-9F6F-A9B555BF1366}" type="VALUE">
                      <a:rPr lang="en-US" smtClean="0"/>
                      <a:pPr/>
                      <a:t>[VALUE]</a:t>
                    </a:fld>
                    <a:r>
                      <a:rPr lang="en-US" smtClean="0"/>
                      <a:t> PD</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32AE7A6C-1C2C-4144-B28C-D88813253C6E}" type="VALUE">
                      <a:rPr lang="en-US" smtClean="0"/>
                      <a:pPr/>
                      <a:t>[VALUE]</a:t>
                    </a:fld>
                    <a:r>
                      <a:rPr lang="en-US" dirty="0" smtClean="0"/>
                      <a:t> PD</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E3563110-6B6F-4573-87CB-E48B38489476}" type="VALUE">
                      <a:rPr lang="en-US" smtClean="0"/>
                      <a:pPr/>
                      <a:t>[VALUE]</a:t>
                    </a:fld>
                    <a:r>
                      <a:rPr lang="en-US" smtClean="0"/>
                      <a:t> PD</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Sheet1!$B$4:$D$4</c:f>
              <c:numCache>
                <c:formatCode>General</c:formatCode>
                <c:ptCount val="3"/>
                <c:pt idx="0">
                  <c:v>10.742000000000001</c:v>
                </c:pt>
                <c:pt idx="1">
                  <c:v>10.701000000000001</c:v>
                </c:pt>
                <c:pt idx="2">
                  <c:v>9.2509999999999994</c:v>
                </c:pt>
              </c:numCache>
            </c:numRef>
          </c:val>
          <c:extLst xmlns:c16r2="http://schemas.microsoft.com/office/drawing/2015/06/chart">
            <c:ext xmlns:c16="http://schemas.microsoft.com/office/drawing/2014/chart" uri="{C3380CC4-5D6E-409C-BE32-E72D297353CC}">
              <c16:uniqueId val="{00000002-A1FA-41AD-9AA2-D5E124B61407}"/>
            </c:ext>
          </c:extLst>
        </c:ser>
        <c:ser>
          <c:idx val="3"/>
          <c:order val="3"/>
          <c:tx>
            <c:strRef>
              <c:f>Sheet1!$A$5</c:f>
              <c:strCache>
                <c:ptCount val="1"/>
                <c:pt idx="0">
                  <c:v>Java Ratio</c:v>
                </c:pt>
              </c:strCache>
            </c:strRef>
          </c:tx>
          <c:spPr>
            <a:solidFill>
              <a:schemeClr val="accent4"/>
            </a:solidFill>
            <a:ln>
              <a:noFill/>
            </a:ln>
            <a:effectLst/>
            <a:sp3d/>
          </c:spPr>
          <c:invertIfNegative val="0"/>
          <c:dLbls>
            <c:dLbl>
              <c:idx val="0"/>
              <c:layout/>
              <c:tx>
                <c:rich>
                  <a:bodyPr/>
                  <a:lstStyle/>
                  <a:p>
                    <a:fld id="{8911CD7D-CFED-41EA-A716-E90156D9C47E}" type="VALUE">
                      <a:rPr lang="en-US" smtClean="0"/>
                      <a:pPr/>
                      <a:t>[VALUE]</a:t>
                    </a:fld>
                    <a:r>
                      <a:rPr lang="en-US" smtClean="0"/>
                      <a:t> JR</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9580725257281499E-2"/>
                  <c:y val="-4.5679993030451442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fld id="{13FC7065-6132-41EF-826E-462D27D69A80}" type="VALUE">
                      <a:rPr lang="en-US" smtClean="0"/>
                      <a:pPr>
                        <a:defRPr sz="1600">
                          <a:effectLst>
                            <a:outerShdw blurRad="38100" dist="38100" dir="2700000" algn="tl">
                              <a:srgbClr val="000000">
                                <a:alpha val="43137"/>
                              </a:srgbClr>
                            </a:outerShdw>
                          </a:effectLst>
                        </a:defRPr>
                      </a:pPr>
                      <a:t>[VALUE]</a:t>
                    </a:fld>
                    <a:r>
                      <a:rPr lang="en-US" dirty="0" smtClean="0"/>
                      <a:t> JR </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3976589602216197"/>
                      <c:h val="0.10027234795499924"/>
                    </c:manualLayout>
                  </c15:layout>
                  <c15:dlblFieldTable/>
                  <c15:showDataLabelsRange val="0"/>
                </c:ext>
              </c:extLst>
            </c:dLbl>
            <c:dLbl>
              <c:idx val="2"/>
              <c:layout/>
              <c:tx>
                <c:rich>
                  <a:bodyPr/>
                  <a:lstStyle/>
                  <a:p>
                    <a:fld id="{991C0C1F-B506-4966-B283-4D0AE36869A1}" type="VALUE">
                      <a:rPr lang="en-US" smtClean="0"/>
                      <a:pPr/>
                      <a:t>[VALUE]</a:t>
                    </a:fld>
                    <a:r>
                      <a:rPr lang="en-US" smtClean="0"/>
                      <a:t> JR</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Sheet1!$B$5:$D$5</c:f>
              <c:numCache>
                <c:formatCode>General</c:formatCode>
                <c:ptCount val="3"/>
                <c:pt idx="0">
                  <c:v>78.021000000000001</c:v>
                </c:pt>
                <c:pt idx="1">
                  <c:v>81.644000000000005</c:v>
                </c:pt>
                <c:pt idx="2">
                  <c:v>80.730999999999995</c:v>
                </c:pt>
              </c:numCache>
            </c:numRef>
          </c:val>
          <c:extLst xmlns:c16r2="http://schemas.microsoft.com/office/drawing/2015/06/chart">
            <c:ext xmlns:c16="http://schemas.microsoft.com/office/drawing/2014/chart" uri="{C3380CC4-5D6E-409C-BE32-E72D297353CC}">
              <c16:uniqueId val="{00000000-92DF-40F9-A3F1-707C8341DF66}"/>
            </c:ext>
          </c:extLst>
        </c:ser>
        <c:ser>
          <c:idx val="4"/>
          <c:order val="4"/>
          <c:tx>
            <c:strRef>
              <c:f>Sheet1!$A$6</c:f>
              <c:strCache>
                <c:ptCount val="1"/>
                <c:pt idx="0">
                  <c:v>Imbibition % Cane </c:v>
                </c:pt>
              </c:strCache>
            </c:strRef>
          </c:tx>
          <c:spPr>
            <a:solidFill>
              <a:schemeClr val="accent5"/>
            </a:solidFill>
            <a:ln>
              <a:noFill/>
            </a:ln>
            <a:effectLst/>
            <a:sp3d/>
          </c:spPr>
          <c:invertIfNegative val="0"/>
          <c:dLbls>
            <c:dLbl>
              <c:idx val="1"/>
              <c:layout>
                <c:manualLayout>
                  <c:x val="6.8836043925706095E-3"/>
                  <c:y val="-3.61515646393827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Sheet1!$B$6:$D$6</c:f>
              <c:numCache>
                <c:formatCode>0.00%</c:formatCode>
                <c:ptCount val="3"/>
                <c:pt idx="0">
                  <c:v>0.34211999999999998</c:v>
                </c:pt>
                <c:pt idx="1">
                  <c:v>0.34626000000000001</c:v>
                </c:pt>
                <c:pt idx="2">
                  <c:v>0.30381000000000002</c:v>
                </c:pt>
              </c:numCache>
            </c:numRef>
          </c:val>
          <c:extLst xmlns:c16r2="http://schemas.microsoft.com/office/drawing/2015/06/chart">
            <c:ext xmlns:c16="http://schemas.microsoft.com/office/drawing/2014/chart" uri="{C3380CC4-5D6E-409C-BE32-E72D297353CC}">
              <c16:uniqueId val="{00000001-92DF-40F9-A3F1-707C8341DF66}"/>
            </c:ext>
          </c:extLst>
        </c:ser>
        <c:ser>
          <c:idx val="5"/>
          <c:order val="5"/>
          <c:tx>
            <c:strRef>
              <c:f>Sheet1!$A$7</c:f>
              <c:strCache>
                <c:ptCount val="1"/>
                <c:pt idx="0">
                  <c:v>Mills Extraction (Plain) %</c:v>
                </c:pt>
              </c:strCache>
            </c:strRef>
          </c:tx>
          <c:spPr>
            <a:solidFill>
              <a:schemeClr val="accent6"/>
            </a:solidFill>
            <a:ln>
              <a:noFill/>
            </a:ln>
            <a:effectLst/>
            <a:sp3d/>
          </c:spPr>
          <c:invertIfNegative val="0"/>
          <c:dLbls>
            <c:dLbl>
              <c:idx val="1"/>
              <c:layout>
                <c:manualLayout>
                  <c:x val="0"/>
                  <c:y val="-3.61515646393827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2020-21</c:v>
                </c:pt>
                <c:pt idx="1">
                  <c:v>2021-22</c:v>
                </c:pt>
                <c:pt idx="2">
                  <c:v>2022-23</c:v>
                </c:pt>
              </c:strCache>
            </c:strRef>
          </c:cat>
          <c:val>
            <c:numRef>
              <c:f>Sheet1!$B$7:$D$7</c:f>
              <c:numCache>
                <c:formatCode>General</c:formatCode>
                <c:ptCount val="3"/>
                <c:pt idx="0">
                  <c:v>95.412000000000006</c:v>
                </c:pt>
                <c:pt idx="1">
                  <c:v>95.741</c:v>
                </c:pt>
                <c:pt idx="2">
                  <c:v>95.120999999999995</c:v>
                </c:pt>
              </c:numCache>
            </c:numRef>
          </c:val>
          <c:extLst xmlns:c16r2="http://schemas.microsoft.com/office/drawing/2015/06/chart">
            <c:ext xmlns:c16="http://schemas.microsoft.com/office/drawing/2014/chart" uri="{C3380CC4-5D6E-409C-BE32-E72D297353CC}">
              <c16:uniqueId val="{00000002-92DF-40F9-A3F1-707C8341DF66}"/>
            </c:ext>
          </c:extLst>
        </c:ser>
        <c:dLbls>
          <c:showLegendKey val="0"/>
          <c:showVal val="1"/>
          <c:showCatName val="0"/>
          <c:showSerName val="0"/>
          <c:showPercent val="0"/>
          <c:showBubbleSize val="0"/>
        </c:dLbls>
        <c:gapWidth val="150"/>
        <c:shape val="box"/>
        <c:axId val="266305336"/>
        <c:axId val="266310432"/>
        <c:axId val="0"/>
      </c:bar3DChart>
      <c:catAx>
        <c:axId val="266305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66310432"/>
        <c:crosses val="autoZero"/>
        <c:auto val="1"/>
        <c:lblAlgn val="ctr"/>
        <c:lblOffset val="100"/>
        <c:noMultiLvlLbl val="0"/>
      </c:catAx>
      <c:valAx>
        <c:axId val="26631043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5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592254828954295E-2"/>
          <c:y val="3.4801234209334078E-2"/>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315920"/>
        <c:axId val="266317488"/>
        <c:axId val="0"/>
      </c:bar3DChart>
      <c:catAx>
        <c:axId val="2663159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317488"/>
        <c:crosses val="autoZero"/>
        <c:auto val="1"/>
        <c:lblAlgn val="ctr"/>
        <c:lblOffset val="100"/>
        <c:noMultiLvlLbl val="0"/>
      </c:catAx>
      <c:valAx>
        <c:axId val="2663174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5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316312"/>
        <c:axId val="266317880"/>
        <c:axId val="0"/>
      </c:bar3DChart>
      <c:catAx>
        <c:axId val="2663163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317880"/>
        <c:crosses val="autoZero"/>
        <c:auto val="1"/>
        <c:lblAlgn val="ctr"/>
        <c:lblOffset val="100"/>
        <c:noMultiLvlLbl val="0"/>
      </c:catAx>
      <c:valAx>
        <c:axId val="2663178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6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607244515514596E-2"/>
          <c:y val="0"/>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12400"/>
        <c:axId val="266208088"/>
        <c:axId val="0"/>
      </c:bar3DChart>
      <c:catAx>
        <c:axId val="2662124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08088"/>
        <c:crosses val="autoZero"/>
        <c:auto val="1"/>
        <c:lblAlgn val="ctr"/>
        <c:lblOffset val="100"/>
        <c:noMultiLvlLbl val="0"/>
      </c:catAx>
      <c:valAx>
        <c:axId val="2662080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12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09656"/>
        <c:axId val="266205344"/>
        <c:axId val="0"/>
      </c:bar3DChart>
      <c:catAx>
        <c:axId val="266209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05344"/>
        <c:crosses val="autoZero"/>
        <c:auto val="1"/>
        <c:lblAlgn val="ctr"/>
        <c:lblOffset val="100"/>
        <c:noMultiLvlLbl val="0"/>
      </c:catAx>
      <c:valAx>
        <c:axId val="26620534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09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2600" dirty="0" smtClean="0">
                <a:solidFill>
                  <a:schemeClr val="accent2">
                    <a:lumMod val="75000"/>
                  </a:schemeClr>
                </a:solidFill>
                <a:effectLst>
                  <a:outerShdw blurRad="38100" dist="38100" dir="2700000" algn="tl">
                    <a:srgbClr val="000000">
                      <a:alpha val="43137"/>
                    </a:srgbClr>
                  </a:outerShdw>
                </a:effectLst>
              </a:rPr>
              <a:t>COMPARISON OF VARIETAL</a:t>
            </a:r>
            <a:r>
              <a:rPr lang="en-US" sz="2600" baseline="0" dirty="0" smtClean="0">
                <a:solidFill>
                  <a:schemeClr val="accent2">
                    <a:lumMod val="75000"/>
                  </a:schemeClr>
                </a:solidFill>
                <a:effectLst>
                  <a:outerShdw blurRad="38100" dist="38100" dir="2700000" algn="tl">
                    <a:srgbClr val="000000">
                      <a:alpha val="43137"/>
                    </a:srgbClr>
                  </a:outerShdw>
                </a:effectLst>
              </a:rPr>
              <a:t> PROCUREMENT </a:t>
            </a:r>
            <a:r>
              <a:rPr lang="en-US" sz="2600" dirty="0" smtClean="0">
                <a:solidFill>
                  <a:schemeClr val="accent2">
                    <a:lumMod val="75000"/>
                  </a:schemeClr>
                </a:solidFill>
                <a:effectLst>
                  <a:outerShdw blurRad="38100" dist="38100" dir="2700000" algn="tl">
                    <a:srgbClr val="000000">
                      <a:alpha val="43137"/>
                    </a:srgbClr>
                  </a:outerShdw>
                </a:effectLst>
              </a:rPr>
              <a:t>(%)</a:t>
            </a:r>
            <a:r>
              <a:rPr lang="en-US" sz="2600" dirty="0" smtClean="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c:rich>
      </c:tx>
      <c:layout>
        <c:manualLayout>
          <c:xMode val="edge"/>
          <c:yMode val="edge"/>
          <c:x val="0.1957760826771654"/>
          <c:y val="5.5570137066200047E-4"/>
        </c:manualLayout>
      </c:layout>
      <c:overlay val="1"/>
    </c:title>
    <c:autoTitleDeleted val="0"/>
    <c:plotArea>
      <c:layout>
        <c:manualLayout>
          <c:layoutTarget val="inner"/>
          <c:xMode val="edge"/>
          <c:yMode val="edge"/>
          <c:x val="0.10023969846483007"/>
          <c:y val="9.6227058965713819E-2"/>
          <c:w val="0.8934116501566336"/>
          <c:h val="0.57846934525577665"/>
        </c:manualLayout>
      </c:layout>
      <c:barChart>
        <c:barDir val="col"/>
        <c:grouping val="clustered"/>
        <c:varyColors val="0"/>
        <c:ser>
          <c:idx val="0"/>
          <c:order val="0"/>
          <c:tx>
            <c:strRef>
              <c:f>Sheet1!$A$2</c:f>
              <c:strCache>
                <c:ptCount val="1"/>
                <c:pt idx="0">
                  <c:v>2019-20</c:v>
                </c:pt>
              </c:strCache>
            </c:strRef>
          </c:tx>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CP -77400</c:v>
                </c:pt>
                <c:pt idx="1">
                  <c:v>NSG-59</c:v>
                </c:pt>
                <c:pt idx="2">
                  <c:v>CPF-246</c:v>
                </c:pt>
                <c:pt idx="3">
                  <c:v>SPF-234</c:v>
                </c:pt>
                <c:pt idx="4">
                  <c:v>HSF-240</c:v>
                </c:pt>
                <c:pt idx="5">
                  <c:v>CPF-253</c:v>
                </c:pt>
              </c:strCache>
            </c:strRef>
          </c:cat>
          <c:val>
            <c:numRef>
              <c:f>Sheet1!$B$2:$G$2</c:f>
              <c:numCache>
                <c:formatCode>0.00</c:formatCode>
                <c:ptCount val="6"/>
                <c:pt idx="0">
                  <c:v>16.940000000000001</c:v>
                </c:pt>
                <c:pt idx="1">
                  <c:v>0.27</c:v>
                </c:pt>
                <c:pt idx="2">
                  <c:v>47.81</c:v>
                </c:pt>
                <c:pt idx="3">
                  <c:v>16.46</c:v>
                </c:pt>
                <c:pt idx="4">
                  <c:v>1.7</c:v>
                </c:pt>
                <c:pt idx="5">
                  <c:v>0</c:v>
                </c:pt>
              </c:numCache>
            </c:numRef>
          </c:val>
          <c:extLst xmlns:c16r2="http://schemas.microsoft.com/office/drawing/2015/06/chart">
            <c:ext xmlns:c16="http://schemas.microsoft.com/office/drawing/2014/chart" uri="{C3380CC4-5D6E-409C-BE32-E72D297353CC}">
              <c16:uniqueId val="{00000001-B1B3-4EF9-ACAE-9758A3616887}"/>
            </c:ext>
          </c:extLst>
        </c:ser>
        <c:ser>
          <c:idx val="1"/>
          <c:order val="1"/>
          <c:tx>
            <c:strRef>
              <c:f>Sheet1!$A$3</c:f>
              <c:strCache>
                <c:ptCount val="1"/>
                <c:pt idx="0">
                  <c:v>2020-21</c:v>
                </c:pt>
              </c:strCache>
            </c:strRef>
          </c:tx>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CP -77400</c:v>
                </c:pt>
                <c:pt idx="1">
                  <c:v>NSG-59</c:v>
                </c:pt>
                <c:pt idx="2">
                  <c:v>CPF-246</c:v>
                </c:pt>
                <c:pt idx="3">
                  <c:v>SPF-234</c:v>
                </c:pt>
                <c:pt idx="4">
                  <c:v>HSF-240</c:v>
                </c:pt>
                <c:pt idx="5">
                  <c:v>CPF-253</c:v>
                </c:pt>
              </c:strCache>
            </c:strRef>
          </c:cat>
          <c:val>
            <c:numRef>
              <c:f>Sheet1!$B$3:$G$3</c:f>
              <c:numCache>
                <c:formatCode>0.00</c:formatCode>
                <c:ptCount val="6"/>
                <c:pt idx="0">
                  <c:v>29.49</c:v>
                </c:pt>
                <c:pt idx="1">
                  <c:v>18.09</c:v>
                </c:pt>
                <c:pt idx="2">
                  <c:v>16.82</c:v>
                </c:pt>
                <c:pt idx="3">
                  <c:v>4.87</c:v>
                </c:pt>
                <c:pt idx="4">
                  <c:v>1.06</c:v>
                </c:pt>
                <c:pt idx="5">
                  <c:v>0.28000000000000003</c:v>
                </c:pt>
              </c:numCache>
            </c:numRef>
          </c:val>
          <c:extLst xmlns:c16r2="http://schemas.microsoft.com/office/drawing/2015/06/chart">
            <c:ext xmlns:c16="http://schemas.microsoft.com/office/drawing/2014/chart" uri="{C3380CC4-5D6E-409C-BE32-E72D297353CC}">
              <c16:uniqueId val="{00000003-B1B3-4EF9-ACAE-9758A3616887}"/>
            </c:ext>
          </c:extLst>
        </c:ser>
        <c:ser>
          <c:idx val="2"/>
          <c:order val="2"/>
          <c:tx>
            <c:strRef>
              <c:f>Sheet1!$A$4</c:f>
              <c:strCache>
                <c:ptCount val="1"/>
                <c:pt idx="0">
                  <c:v>2021-22</c:v>
                </c:pt>
              </c:strCache>
            </c:strRef>
          </c:tx>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CP -77400</c:v>
                </c:pt>
                <c:pt idx="1">
                  <c:v>NSG-59</c:v>
                </c:pt>
                <c:pt idx="2">
                  <c:v>CPF-246</c:v>
                </c:pt>
                <c:pt idx="3">
                  <c:v>SPF-234</c:v>
                </c:pt>
                <c:pt idx="4">
                  <c:v>HSF-240</c:v>
                </c:pt>
                <c:pt idx="5">
                  <c:v>CPF-253</c:v>
                </c:pt>
              </c:strCache>
            </c:strRef>
          </c:cat>
          <c:val>
            <c:numRef>
              <c:f>Sheet1!$B$4:$G$4</c:f>
              <c:numCache>
                <c:formatCode>0.00</c:formatCode>
                <c:ptCount val="6"/>
                <c:pt idx="0">
                  <c:v>42.66</c:v>
                </c:pt>
                <c:pt idx="1">
                  <c:v>30.21</c:v>
                </c:pt>
                <c:pt idx="2">
                  <c:v>11.67</c:v>
                </c:pt>
                <c:pt idx="3">
                  <c:v>5.83</c:v>
                </c:pt>
                <c:pt idx="4">
                  <c:v>2.83</c:v>
                </c:pt>
                <c:pt idx="5">
                  <c:v>2.4</c:v>
                </c:pt>
              </c:numCache>
            </c:numRef>
          </c:val>
          <c:extLst xmlns:c16r2="http://schemas.microsoft.com/office/drawing/2015/06/chart">
            <c:ext xmlns:c16="http://schemas.microsoft.com/office/drawing/2014/chart" uri="{C3380CC4-5D6E-409C-BE32-E72D297353CC}">
              <c16:uniqueId val="{00000006-B1B3-4EF9-ACAE-9758A3616887}"/>
            </c:ext>
          </c:extLst>
        </c:ser>
        <c:ser>
          <c:idx val="3"/>
          <c:order val="3"/>
          <c:tx>
            <c:strRef>
              <c:f>Sheet1!$A$5</c:f>
              <c:strCache>
                <c:ptCount val="1"/>
                <c:pt idx="0">
                  <c:v>2022-23</c:v>
                </c:pt>
              </c:strCache>
            </c:strRef>
          </c:tx>
          <c:invertIfNegative val="0"/>
          <c:dLbls>
            <c:spPr>
              <a:noFill/>
              <a:ln>
                <a:noFill/>
              </a:ln>
              <a:effectLst/>
            </c:spPr>
            <c:txPr>
              <a:bodyPr rot="0" vert="horz"/>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CP -77400</c:v>
                </c:pt>
                <c:pt idx="1">
                  <c:v>NSG-59</c:v>
                </c:pt>
                <c:pt idx="2">
                  <c:v>CPF-246</c:v>
                </c:pt>
                <c:pt idx="3">
                  <c:v>SPF-234</c:v>
                </c:pt>
                <c:pt idx="4">
                  <c:v>HSF-240</c:v>
                </c:pt>
                <c:pt idx="5">
                  <c:v>CPF-253</c:v>
                </c:pt>
              </c:strCache>
            </c:strRef>
          </c:cat>
          <c:val>
            <c:numRef>
              <c:f>Sheet1!$B$5:$G$5</c:f>
              <c:numCache>
                <c:formatCode>0.00</c:formatCode>
                <c:ptCount val="6"/>
                <c:pt idx="0">
                  <c:v>45</c:v>
                </c:pt>
                <c:pt idx="1">
                  <c:v>22.3</c:v>
                </c:pt>
                <c:pt idx="2">
                  <c:v>8.9</c:v>
                </c:pt>
                <c:pt idx="3">
                  <c:v>7</c:v>
                </c:pt>
                <c:pt idx="4">
                  <c:v>1.3</c:v>
                </c:pt>
                <c:pt idx="5">
                  <c:v>11.6</c:v>
                </c:pt>
              </c:numCache>
            </c:numRef>
          </c:val>
          <c:extLst xmlns:c16r2="http://schemas.microsoft.com/office/drawing/2015/06/chart">
            <c:ext xmlns:c16="http://schemas.microsoft.com/office/drawing/2014/chart" uri="{C3380CC4-5D6E-409C-BE32-E72D297353CC}">
              <c16:uniqueId val="{00000008-B1B3-4EF9-ACAE-9758A3616887}"/>
            </c:ext>
          </c:extLst>
        </c:ser>
        <c:ser>
          <c:idx val="4"/>
          <c:order val="4"/>
          <c:tx>
            <c:strRef>
              <c:f>Sheet1!$A$6</c:f>
              <c:strCache>
                <c:ptCount val="1"/>
                <c:pt idx="0">
                  <c:v>Average</c:v>
                </c:pt>
              </c:strCache>
            </c:strRef>
          </c:tx>
          <c:invertIfNegative val="0"/>
          <c:dLbls>
            <c:spPr>
              <a:noFill/>
              <a:ln>
                <a:noFill/>
              </a:ln>
              <a:effectLst/>
            </c:spPr>
            <c:txPr>
              <a:bodyPr rot="0" vert="horz"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CP -77400</c:v>
                </c:pt>
                <c:pt idx="1">
                  <c:v>NSG-59</c:v>
                </c:pt>
                <c:pt idx="2">
                  <c:v>CPF-246</c:v>
                </c:pt>
                <c:pt idx="3">
                  <c:v>SPF-234</c:v>
                </c:pt>
                <c:pt idx="4">
                  <c:v>HSF-240</c:v>
                </c:pt>
                <c:pt idx="5">
                  <c:v>CPF-253</c:v>
                </c:pt>
              </c:strCache>
            </c:strRef>
          </c:cat>
          <c:val>
            <c:numRef>
              <c:f>Sheet1!$B$6:$G$6</c:f>
              <c:numCache>
                <c:formatCode>0.00</c:formatCode>
                <c:ptCount val="6"/>
                <c:pt idx="0">
                  <c:v>33.520000000000003</c:v>
                </c:pt>
                <c:pt idx="1">
                  <c:v>17.71</c:v>
                </c:pt>
                <c:pt idx="2" formatCode="0.0">
                  <c:v>21.3</c:v>
                </c:pt>
                <c:pt idx="3">
                  <c:v>8.5399999999999991</c:v>
                </c:pt>
                <c:pt idx="4">
                  <c:v>1.72</c:v>
                </c:pt>
                <c:pt idx="5">
                  <c:v>3.57</c:v>
                </c:pt>
              </c:numCache>
            </c:numRef>
          </c:val>
          <c:extLst xmlns:c16r2="http://schemas.microsoft.com/office/drawing/2015/06/chart">
            <c:ext xmlns:c16="http://schemas.microsoft.com/office/drawing/2014/chart" uri="{C3380CC4-5D6E-409C-BE32-E72D297353CC}">
              <c16:uniqueId val="{0000000B-B1B3-4EF9-ACAE-9758A3616887}"/>
            </c:ext>
          </c:extLst>
        </c:ser>
        <c:dLbls>
          <c:showLegendKey val="0"/>
          <c:showVal val="0"/>
          <c:showCatName val="0"/>
          <c:showSerName val="0"/>
          <c:showPercent val="0"/>
          <c:showBubbleSize val="0"/>
        </c:dLbls>
        <c:gapWidth val="55"/>
        <c:overlap val="-34"/>
        <c:axId val="321619976"/>
        <c:axId val="321614488"/>
      </c:barChart>
      <c:catAx>
        <c:axId val="321619976"/>
        <c:scaling>
          <c:orientation val="minMax"/>
        </c:scaling>
        <c:delete val="0"/>
        <c:axPos val="b"/>
        <c:numFmt formatCode="General" sourceLinked="0"/>
        <c:majorTickMark val="out"/>
        <c:minorTickMark val="none"/>
        <c:tickLblPos val="nextTo"/>
        <c:crossAx val="321614488"/>
        <c:crosses val="autoZero"/>
        <c:auto val="1"/>
        <c:lblAlgn val="ctr"/>
        <c:lblOffset val="100"/>
        <c:noMultiLvlLbl val="0"/>
      </c:catAx>
      <c:valAx>
        <c:axId val="321614488"/>
        <c:scaling>
          <c:orientation val="minMax"/>
        </c:scaling>
        <c:delete val="1"/>
        <c:axPos val="l"/>
        <c:numFmt formatCode="0.00" sourceLinked="1"/>
        <c:majorTickMark val="out"/>
        <c:minorTickMark val="none"/>
        <c:tickLblPos val="nextTo"/>
        <c:crossAx val="321619976"/>
        <c:crosses val="autoZero"/>
        <c:crossBetween val="between"/>
      </c:valAx>
      <c:dTable>
        <c:showHorzBorder val="1"/>
        <c:showVertBorder val="1"/>
        <c:showOutline val="1"/>
        <c:showKeys val="1"/>
        <c:spPr>
          <a:noFill/>
          <a:ln w="12700">
            <a:solidFill>
              <a:schemeClr val="tx1"/>
            </a:solidFill>
          </a:ln>
        </c:spPr>
        <c:txPr>
          <a:bodyPr/>
          <a:lstStyle/>
          <a:p>
            <a:pPr rtl="0">
              <a:defRPr sz="1600"/>
            </a:pPr>
            <a:endParaRPr lang="en-US"/>
          </a:p>
        </c:txPr>
      </c:dTable>
      <c:spPr>
        <a:solidFill>
          <a:schemeClr val="accent3">
            <a:lumMod val="20000"/>
            <a:lumOff val="80000"/>
          </a:schemeClr>
        </a:solidFill>
      </c:spPr>
    </c:plotArea>
    <c:legend>
      <c:legendPos val="b"/>
      <c:layout>
        <c:manualLayout>
          <c:xMode val="edge"/>
          <c:yMode val="edge"/>
          <c:x val="0.24110422487511643"/>
          <c:y val="0.94547112603066075"/>
          <c:w val="0.5177915502497672"/>
          <c:h val="5.4528873969339295E-2"/>
        </c:manualLayout>
      </c:layout>
      <c:overlay val="0"/>
      <c:txPr>
        <a:bodyPr/>
        <a:lstStyle/>
        <a:p>
          <a:pPr>
            <a:defRPr sz="1800"/>
          </a:pPr>
          <a:endParaRPr lang="en-US"/>
        </a:p>
      </c:txPr>
    </c:legend>
    <c:plotVisOnly val="1"/>
    <c:dispBlanksAs val="gap"/>
    <c:showDLblsOverMax val="0"/>
  </c:chart>
  <c:spPr>
    <a:solidFill>
      <a:schemeClr val="accent3">
        <a:lumMod val="40000"/>
        <a:lumOff val="60000"/>
      </a:schemeClr>
    </a:solidFill>
  </c:spPr>
  <c:txPr>
    <a:bodyPr/>
    <a:lstStyle/>
    <a:p>
      <a:pPr>
        <a:defRPr b="1"/>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607244515514596E-2"/>
          <c:y val="0"/>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07304"/>
        <c:axId val="266210832"/>
        <c:axId val="0"/>
      </c:bar3DChart>
      <c:catAx>
        <c:axId val="2662073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10832"/>
        <c:crosses val="autoZero"/>
        <c:auto val="1"/>
        <c:lblAlgn val="ctr"/>
        <c:lblOffset val="100"/>
        <c:noMultiLvlLbl val="0"/>
      </c:catAx>
      <c:valAx>
        <c:axId val="26621083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07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700032743069364E-2"/>
          <c:y val="2.6551503295940547E-2"/>
          <c:w val="0.91629996725693064"/>
          <c:h val="0.89276746806676488"/>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Steam % Cane</c:v>
                </c:pt>
              </c:strCache>
            </c:strRef>
          </c:cat>
          <c:val>
            <c:numRef>
              <c:f>Sheet1!$B$2</c:f>
              <c:numCache>
                <c:formatCode>General</c:formatCode>
                <c:ptCount val="1"/>
                <c:pt idx="0">
                  <c:v>44.63</c:v>
                </c:pt>
              </c:numCache>
            </c:numRef>
          </c:val>
          <c:extLst xmlns:c16r2="http://schemas.microsoft.com/office/drawing/2015/06/chart">
            <c:ext xmlns:c16="http://schemas.microsoft.com/office/drawing/2014/chart" uri="{C3380CC4-5D6E-409C-BE32-E72D297353CC}">
              <c16:uniqueId val="{00000000-9D43-4D68-9AD4-5427A5893A42}"/>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1.857568837308178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D43-4D68-9AD4-5427A5893A42}"/>
                </c:ext>
                <c:ext xmlns:c15="http://schemas.microsoft.com/office/drawing/2012/chart" uri="{CE6537A1-D6FC-4f65-9D91-7224C49458BB}">
                  <c15:layout>
                    <c:manualLayout>
                      <c:w val="0.27485826896036603"/>
                      <c:h val="9.2415285875024331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Steam % Cane</c:v>
                </c:pt>
              </c:strCache>
            </c:strRef>
          </c:cat>
          <c:val>
            <c:numRef>
              <c:f>Sheet1!$C$2</c:f>
              <c:numCache>
                <c:formatCode>General</c:formatCode>
                <c:ptCount val="1"/>
                <c:pt idx="0">
                  <c:v>40.64</c:v>
                </c:pt>
              </c:numCache>
            </c:numRef>
          </c:val>
          <c:extLst xmlns:c16r2="http://schemas.microsoft.com/office/drawing/2015/06/chart">
            <c:ext xmlns:c16="http://schemas.microsoft.com/office/drawing/2014/chart" uri="{C3380CC4-5D6E-409C-BE32-E72D297353CC}">
              <c16:uniqueId val="{00000001-9D43-4D68-9AD4-5427A5893A42}"/>
            </c:ext>
          </c:extLst>
        </c:ser>
        <c:dLbls>
          <c:showLegendKey val="0"/>
          <c:showVal val="1"/>
          <c:showCatName val="0"/>
          <c:showSerName val="0"/>
          <c:showPercent val="0"/>
          <c:showBubbleSize val="0"/>
        </c:dLbls>
        <c:gapWidth val="219"/>
        <c:shape val="box"/>
        <c:axId val="264712264"/>
        <c:axId val="264709128"/>
        <c:axId val="0"/>
      </c:bar3DChart>
      <c:catAx>
        <c:axId val="264712264"/>
        <c:scaling>
          <c:orientation val="minMax"/>
        </c:scaling>
        <c:delete val="1"/>
        <c:axPos val="b"/>
        <c:numFmt formatCode="General" sourceLinked="1"/>
        <c:majorTickMark val="none"/>
        <c:minorTickMark val="none"/>
        <c:tickLblPos val="nextTo"/>
        <c:crossAx val="264709128"/>
        <c:crosses val="autoZero"/>
        <c:auto val="1"/>
        <c:lblAlgn val="ctr"/>
        <c:lblOffset val="100"/>
        <c:noMultiLvlLbl val="0"/>
      </c:catAx>
      <c:valAx>
        <c:axId val="264709128"/>
        <c:scaling>
          <c:orientation val="minMax"/>
        </c:scaling>
        <c:delete val="1"/>
        <c:axPos val="l"/>
        <c:numFmt formatCode="General" sourceLinked="1"/>
        <c:majorTickMark val="none"/>
        <c:minorTickMark val="none"/>
        <c:tickLblPos val="nextTo"/>
        <c:crossAx val="264712264"/>
        <c:crosses val="autoZero"/>
        <c:crossBetween val="between"/>
      </c:valAx>
      <c:spPr>
        <a:noFill/>
        <a:ln>
          <a:noFill/>
        </a:ln>
        <a:effectLst/>
      </c:spPr>
    </c:plotArea>
    <c:legend>
      <c:legendPos val="b"/>
      <c:layout>
        <c:manualLayout>
          <c:xMode val="edge"/>
          <c:yMode val="edge"/>
          <c:x val="8.6101484689927399E-2"/>
          <c:y val="0.88656748438584954"/>
          <c:w val="0.89999990248982475"/>
          <c:h val="5.9814120045809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700032743069364E-2"/>
          <c:y val="2.6551503295940547E-2"/>
          <c:w val="0.91629996725693064"/>
          <c:h val="0.89276746806676488"/>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Capacity Utilization</c:v>
                </c:pt>
              </c:strCache>
            </c:strRef>
          </c:cat>
          <c:val>
            <c:numRef>
              <c:f>Sheet1!$B$2</c:f>
              <c:numCache>
                <c:formatCode>General</c:formatCode>
                <c:ptCount val="1"/>
                <c:pt idx="0">
                  <c:v>80.015000000000001</c:v>
                </c:pt>
              </c:numCache>
            </c:numRef>
          </c:val>
          <c:extLst xmlns:c16r2="http://schemas.microsoft.com/office/drawing/2015/06/chart">
            <c:ext xmlns:c16="http://schemas.microsoft.com/office/drawing/2014/chart" uri="{C3380CC4-5D6E-409C-BE32-E72D297353CC}">
              <c16:uniqueId val="{00000000-BC6F-4720-A8A3-50A3B10304BF}"/>
            </c:ext>
          </c:extLst>
        </c:ser>
        <c:ser>
          <c:idx val="1"/>
          <c:order val="1"/>
          <c:tx>
            <c:strRef>
              <c:f>Sheet1!$C$1</c:f>
              <c:strCache>
                <c:ptCount val="1"/>
                <c:pt idx="0">
                  <c:v>2022-23</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Capacity Utilization</c:v>
                </c:pt>
              </c:strCache>
            </c:strRef>
          </c:cat>
          <c:val>
            <c:numRef>
              <c:f>Sheet1!$C$2</c:f>
              <c:numCache>
                <c:formatCode>General</c:formatCode>
                <c:ptCount val="1"/>
                <c:pt idx="0">
                  <c:v>88.268000000000001</c:v>
                </c:pt>
              </c:numCache>
            </c:numRef>
          </c:val>
          <c:extLst xmlns:c16r2="http://schemas.microsoft.com/office/drawing/2015/06/chart">
            <c:ext xmlns:c16="http://schemas.microsoft.com/office/drawing/2014/chart" uri="{C3380CC4-5D6E-409C-BE32-E72D297353CC}">
              <c16:uniqueId val="{00000001-BC6F-4720-A8A3-50A3B10304BF}"/>
            </c:ext>
          </c:extLst>
        </c:ser>
        <c:dLbls>
          <c:showLegendKey val="0"/>
          <c:showVal val="1"/>
          <c:showCatName val="0"/>
          <c:showSerName val="0"/>
          <c:showPercent val="0"/>
          <c:showBubbleSize val="0"/>
        </c:dLbls>
        <c:gapWidth val="219"/>
        <c:shape val="box"/>
        <c:axId val="264710696"/>
        <c:axId val="264713048"/>
        <c:axId val="0"/>
      </c:bar3DChart>
      <c:catAx>
        <c:axId val="264710696"/>
        <c:scaling>
          <c:orientation val="minMax"/>
        </c:scaling>
        <c:delete val="1"/>
        <c:axPos val="b"/>
        <c:numFmt formatCode="General" sourceLinked="1"/>
        <c:majorTickMark val="none"/>
        <c:minorTickMark val="none"/>
        <c:tickLblPos val="nextTo"/>
        <c:crossAx val="264713048"/>
        <c:crosses val="autoZero"/>
        <c:auto val="1"/>
        <c:lblAlgn val="ctr"/>
        <c:lblOffset val="100"/>
        <c:noMultiLvlLbl val="0"/>
      </c:catAx>
      <c:valAx>
        <c:axId val="264713048"/>
        <c:scaling>
          <c:orientation val="minMax"/>
        </c:scaling>
        <c:delete val="1"/>
        <c:axPos val="l"/>
        <c:numFmt formatCode="General" sourceLinked="1"/>
        <c:majorTickMark val="none"/>
        <c:minorTickMark val="none"/>
        <c:tickLblPos val="nextTo"/>
        <c:crossAx val="264710696"/>
        <c:crosses val="autoZero"/>
        <c:crossBetween val="between"/>
      </c:valAx>
      <c:spPr>
        <a:noFill/>
        <a:ln>
          <a:noFill/>
        </a:ln>
        <a:effectLst/>
      </c:spPr>
    </c:plotArea>
    <c:legend>
      <c:legendPos val="b"/>
      <c:layout>
        <c:manualLayout>
          <c:xMode val="edge"/>
          <c:yMode val="edge"/>
          <c:x val="9.5762105580239482E-2"/>
          <c:y val="0.87763693551136057"/>
          <c:w val="0.8503222058459653"/>
          <c:h val="5.781920233731241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413640828600366E-2"/>
          <c:y val="2.2126252746617121E-2"/>
          <c:w val="0.91629996725693064"/>
          <c:h val="0.89276746806676488"/>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Bagasse Saving (M.Tons)</c:v>
                </c:pt>
              </c:strCache>
            </c:strRef>
          </c:cat>
          <c:val>
            <c:numRef>
              <c:f>Sheet1!$B$2</c:f>
              <c:numCache>
                <c:formatCode>General</c:formatCode>
                <c:ptCount val="1"/>
                <c:pt idx="0">
                  <c:v>28711.481</c:v>
                </c:pt>
              </c:numCache>
            </c:numRef>
          </c:val>
          <c:extLst xmlns:c16r2="http://schemas.microsoft.com/office/drawing/2015/06/chart">
            <c:ext xmlns:c16="http://schemas.microsoft.com/office/drawing/2014/chart" uri="{C3380CC4-5D6E-409C-BE32-E72D297353CC}">
              <c16:uniqueId val="{00000000-837B-42E6-89CD-41F004B467E6}"/>
            </c:ext>
          </c:extLst>
        </c:ser>
        <c:ser>
          <c:idx val="1"/>
          <c:order val="1"/>
          <c:tx>
            <c:strRef>
              <c:f>Sheet1!$C$1</c:f>
              <c:strCache>
                <c:ptCount val="1"/>
                <c:pt idx="0">
                  <c:v>2022-23</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Bagasse Saving (M.Tons)</c:v>
                </c:pt>
              </c:strCache>
            </c:strRef>
          </c:cat>
          <c:val>
            <c:numRef>
              <c:f>Sheet1!$C$2</c:f>
              <c:numCache>
                <c:formatCode>General</c:formatCode>
                <c:ptCount val="1"/>
                <c:pt idx="0">
                  <c:v>38232.544000000002</c:v>
                </c:pt>
              </c:numCache>
            </c:numRef>
          </c:val>
          <c:extLst xmlns:c16r2="http://schemas.microsoft.com/office/drawing/2015/06/chart">
            <c:ext xmlns:c16="http://schemas.microsoft.com/office/drawing/2014/chart" uri="{C3380CC4-5D6E-409C-BE32-E72D297353CC}">
              <c16:uniqueId val="{00000001-837B-42E6-89CD-41F004B467E6}"/>
            </c:ext>
          </c:extLst>
        </c:ser>
        <c:dLbls>
          <c:showLegendKey val="0"/>
          <c:showVal val="1"/>
          <c:showCatName val="0"/>
          <c:showSerName val="0"/>
          <c:showPercent val="0"/>
          <c:showBubbleSize val="0"/>
        </c:dLbls>
        <c:gapWidth val="219"/>
        <c:shape val="box"/>
        <c:axId val="264713440"/>
        <c:axId val="264714616"/>
        <c:axId val="0"/>
      </c:bar3DChart>
      <c:catAx>
        <c:axId val="264713440"/>
        <c:scaling>
          <c:orientation val="minMax"/>
        </c:scaling>
        <c:delete val="1"/>
        <c:axPos val="b"/>
        <c:numFmt formatCode="General" sourceLinked="1"/>
        <c:majorTickMark val="none"/>
        <c:minorTickMark val="none"/>
        <c:tickLblPos val="nextTo"/>
        <c:crossAx val="264714616"/>
        <c:crosses val="autoZero"/>
        <c:auto val="1"/>
        <c:lblAlgn val="ctr"/>
        <c:lblOffset val="100"/>
        <c:noMultiLvlLbl val="0"/>
      </c:catAx>
      <c:valAx>
        <c:axId val="264714616"/>
        <c:scaling>
          <c:orientation val="minMax"/>
        </c:scaling>
        <c:delete val="1"/>
        <c:axPos val="l"/>
        <c:numFmt formatCode="General" sourceLinked="1"/>
        <c:majorTickMark val="none"/>
        <c:minorTickMark val="none"/>
        <c:tickLblPos val="nextTo"/>
        <c:crossAx val="264713440"/>
        <c:crosses val="autoZero"/>
        <c:crossBetween val="between"/>
      </c:valAx>
      <c:spPr>
        <a:noFill/>
        <a:ln>
          <a:noFill/>
        </a:ln>
        <a:effectLst/>
      </c:spPr>
    </c:plotArea>
    <c:legend>
      <c:legendPos val="b"/>
      <c:layout>
        <c:manualLayout>
          <c:xMode val="edge"/>
          <c:yMode val="edge"/>
          <c:x val="0.13207619421133049"/>
          <c:y val="0.87269132196486487"/>
          <c:w val="0.79824911704716517"/>
          <c:h val="5.781920233731241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413640828600366E-2"/>
          <c:y val="2.2126252746617121E-2"/>
          <c:w val="0.91629996725693064"/>
          <c:h val="0.89276746806676488"/>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Bagasse Saving %</c:v>
                </c:pt>
              </c:strCache>
            </c:strRef>
          </c:cat>
          <c:val>
            <c:numRef>
              <c:f>Sheet1!$B$2</c:f>
              <c:numCache>
                <c:formatCode>General</c:formatCode>
                <c:ptCount val="1"/>
                <c:pt idx="0">
                  <c:v>9.3699999999999992</c:v>
                </c:pt>
              </c:numCache>
            </c:numRef>
          </c:val>
          <c:extLst xmlns:c16r2="http://schemas.microsoft.com/office/drawing/2015/06/chart">
            <c:ext xmlns:c16="http://schemas.microsoft.com/office/drawing/2014/chart" uri="{C3380CC4-5D6E-409C-BE32-E72D297353CC}">
              <c16:uniqueId val="{00000000-21D5-4D96-9E56-8F64E4A8A24E}"/>
            </c:ext>
          </c:extLst>
        </c:ser>
        <c:ser>
          <c:idx val="1"/>
          <c:order val="1"/>
          <c:tx>
            <c:strRef>
              <c:f>Sheet1!$C$1</c:f>
              <c:strCache>
                <c:ptCount val="1"/>
                <c:pt idx="0">
                  <c:v>2022-23</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Bagasse Saving %</c:v>
                </c:pt>
              </c:strCache>
            </c:strRef>
          </c:cat>
          <c:val>
            <c:numRef>
              <c:f>Sheet1!$C$2</c:f>
              <c:numCache>
                <c:formatCode>General</c:formatCode>
                <c:ptCount val="1"/>
                <c:pt idx="0">
                  <c:v>13.94</c:v>
                </c:pt>
              </c:numCache>
            </c:numRef>
          </c:val>
          <c:extLst xmlns:c16r2="http://schemas.microsoft.com/office/drawing/2015/06/chart">
            <c:ext xmlns:c16="http://schemas.microsoft.com/office/drawing/2014/chart" uri="{C3380CC4-5D6E-409C-BE32-E72D297353CC}">
              <c16:uniqueId val="{00000001-21D5-4D96-9E56-8F64E4A8A24E}"/>
            </c:ext>
          </c:extLst>
        </c:ser>
        <c:dLbls>
          <c:showLegendKey val="0"/>
          <c:showVal val="1"/>
          <c:showCatName val="0"/>
          <c:showSerName val="0"/>
          <c:showPercent val="0"/>
          <c:showBubbleSize val="0"/>
        </c:dLbls>
        <c:gapWidth val="219"/>
        <c:shape val="box"/>
        <c:axId val="321620368"/>
        <c:axId val="321620760"/>
        <c:axId val="0"/>
      </c:bar3DChart>
      <c:catAx>
        <c:axId val="321620368"/>
        <c:scaling>
          <c:orientation val="minMax"/>
        </c:scaling>
        <c:delete val="1"/>
        <c:axPos val="b"/>
        <c:numFmt formatCode="General" sourceLinked="1"/>
        <c:majorTickMark val="none"/>
        <c:minorTickMark val="none"/>
        <c:tickLblPos val="nextTo"/>
        <c:crossAx val="321620760"/>
        <c:crosses val="autoZero"/>
        <c:auto val="1"/>
        <c:lblAlgn val="ctr"/>
        <c:lblOffset val="100"/>
        <c:noMultiLvlLbl val="0"/>
      </c:catAx>
      <c:valAx>
        <c:axId val="321620760"/>
        <c:scaling>
          <c:orientation val="minMax"/>
        </c:scaling>
        <c:delete val="1"/>
        <c:axPos val="l"/>
        <c:numFmt formatCode="General" sourceLinked="1"/>
        <c:majorTickMark val="none"/>
        <c:minorTickMark val="none"/>
        <c:tickLblPos val="nextTo"/>
        <c:crossAx val="321620368"/>
        <c:crosses val="autoZero"/>
        <c:crossBetween val="between"/>
      </c:valAx>
      <c:spPr>
        <a:noFill/>
        <a:ln>
          <a:noFill/>
        </a:ln>
        <a:effectLst/>
      </c:spPr>
    </c:plotArea>
    <c:legend>
      <c:legendPos val="b"/>
      <c:layout>
        <c:manualLayout>
          <c:xMode val="edge"/>
          <c:yMode val="edge"/>
          <c:x val="4.2758211819403362E-2"/>
          <c:y val="0.87016855648948643"/>
          <c:w val="0.89999990248982475"/>
          <c:h val="5.781920233731241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tx>
                <c:rich>
                  <a:bodyPr/>
                  <a:lstStyle/>
                  <a:p>
                    <a:fld id="{D185A998-1A05-45E1-91DF-84DCF79B290C}"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0E1-4503-8968-C7DB22665059}"/>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Cane Crushing (M.Tons)</c:v>
                </c:pt>
              </c:strCache>
            </c:strRef>
          </c:cat>
          <c:val>
            <c:numRef>
              <c:f>Sheet1!$B$2</c:f>
              <c:numCache>
                <c:formatCode>General</c:formatCode>
                <c:ptCount val="1"/>
                <c:pt idx="0">
                  <c:v>1046842.1</c:v>
                </c:pt>
              </c:numCache>
            </c:numRef>
          </c:val>
          <c:extLst xmlns:c16r2="http://schemas.microsoft.com/office/drawing/2015/06/chart">
            <c:ext xmlns:c16="http://schemas.microsoft.com/office/drawing/2014/chart" uri="{C3380CC4-5D6E-409C-BE32-E72D297353CC}">
              <c16:uniqueId val="{00000000-30E1-4503-8968-C7DB22665059}"/>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21802168815675391"/>
                  <c:y val="-2.522557626185676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E1-4503-8968-C7DB22665059}"/>
                </c:ext>
                <c:ext xmlns:c15="http://schemas.microsoft.com/office/drawing/2012/chart" uri="{CE6537A1-D6FC-4f65-9D91-7224C49458BB}">
                  <c15:layout>
                    <c:manualLayout>
                      <c:w val="0.42627555715069188"/>
                      <c:h val="8.9038309850105843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Cane Crushing (M.Tons)</c:v>
                </c:pt>
              </c:strCache>
            </c:strRef>
          </c:cat>
          <c:val>
            <c:numRef>
              <c:f>Sheet1!$C$2</c:f>
              <c:numCache>
                <c:formatCode>General</c:formatCode>
                <c:ptCount val="1"/>
                <c:pt idx="0">
                  <c:v>963578</c:v>
                </c:pt>
              </c:numCache>
            </c:numRef>
          </c:val>
          <c:extLst xmlns:c16r2="http://schemas.microsoft.com/office/drawing/2015/06/chart">
            <c:ext xmlns:c16="http://schemas.microsoft.com/office/drawing/2014/chart" uri="{C3380CC4-5D6E-409C-BE32-E72D297353CC}">
              <c16:uniqueId val="{00000002-30E1-4503-8968-C7DB22665059}"/>
            </c:ext>
          </c:extLst>
        </c:ser>
        <c:dLbls>
          <c:showLegendKey val="0"/>
          <c:showVal val="1"/>
          <c:showCatName val="0"/>
          <c:showSerName val="0"/>
          <c:showPercent val="0"/>
          <c:showBubbleSize val="0"/>
        </c:dLbls>
        <c:gapWidth val="259"/>
        <c:gapDepth val="180"/>
        <c:shape val="box"/>
        <c:axId val="321618016"/>
        <c:axId val="321615272"/>
        <c:axId val="0"/>
      </c:bar3DChart>
      <c:catAx>
        <c:axId val="321618016"/>
        <c:scaling>
          <c:orientation val="minMax"/>
        </c:scaling>
        <c:delete val="1"/>
        <c:axPos val="b"/>
        <c:numFmt formatCode="General" sourceLinked="1"/>
        <c:majorTickMark val="none"/>
        <c:minorTickMark val="none"/>
        <c:tickLblPos val="nextTo"/>
        <c:crossAx val="321615272"/>
        <c:crosses val="autoZero"/>
        <c:auto val="1"/>
        <c:lblAlgn val="ctr"/>
        <c:lblOffset val="100"/>
        <c:noMultiLvlLbl val="0"/>
      </c:catAx>
      <c:valAx>
        <c:axId val="321615272"/>
        <c:scaling>
          <c:orientation val="minMax"/>
        </c:scaling>
        <c:delete val="1"/>
        <c:axPos val="l"/>
        <c:numFmt formatCode="General" sourceLinked="1"/>
        <c:majorTickMark val="none"/>
        <c:minorTickMark val="none"/>
        <c:tickLblPos val="nextTo"/>
        <c:crossAx val="321618016"/>
        <c:crosses val="autoZero"/>
        <c:crossBetween val="between"/>
      </c:valAx>
      <c:spPr>
        <a:noFill/>
        <a:ln>
          <a:noFill/>
        </a:ln>
        <a:effectLst/>
      </c:spPr>
    </c:plotArea>
    <c:legend>
      <c:legendPos val="b"/>
      <c:layout>
        <c:manualLayout>
          <c:xMode val="edge"/>
          <c:yMode val="edge"/>
          <c:x val="0.13949070187116203"/>
          <c:y val="0.89025076288825267"/>
          <c:w val="0.86050929812883803"/>
          <c:h val="5.781920233731241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321617232"/>
        <c:axId val="321618408"/>
        <c:axId val="0"/>
      </c:bar3DChart>
      <c:catAx>
        <c:axId val="3216172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618408"/>
        <c:crosses val="autoZero"/>
        <c:auto val="1"/>
        <c:lblAlgn val="ctr"/>
        <c:lblOffset val="100"/>
        <c:noMultiLvlLbl val="0"/>
      </c:catAx>
      <c:valAx>
        <c:axId val="3216184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1617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413640828600366E-2"/>
          <c:y val="2.2126252746617121E-2"/>
          <c:w val="0.91629996725693064"/>
          <c:h val="0.89276746806676488"/>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2383792248721154"/>
                  <c:y val="-5.6564726192207381E-3"/>
                </c:manualLayout>
              </c:layout>
              <c:showLegendKey val="0"/>
              <c:showVal val="1"/>
              <c:showCatName val="0"/>
              <c:showSerName val="0"/>
              <c:showPercent val="0"/>
              <c:showBubbleSize val="0"/>
              <c:extLst>
                <c:ext xmlns:c15="http://schemas.microsoft.com/office/drawing/2012/chart" uri="{CE6537A1-D6FC-4f65-9D91-7224C49458BB}">
                  <c15:layout>
                    <c:manualLayout>
                      <c:w val="0.34916102245269293"/>
                      <c:h val="9.1125773895646092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Boiler Efficiency</c:v>
                </c:pt>
              </c:strCache>
            </c:strRef>
          </c:cat>
          <c:val>
            <c:numRef>
              <c:f>Sheet1!$B$2</c:f>
              <c:numCache>
                <c:formatCode>0.00%</c:formatCode>
                <c:ptCount val="1"/>
                <c:pt idx="0">
                  <c:v>0.75860000000000005</c:v>
                </c:pt>
              </c:numCache>
            </c:numRef>
          </c:val>
          <c:extLst xmlns:c16r2="http://schemas.microsoft.com/office/drawing/2015/06/chart">
            <c:ext xmlns:c16="http://schemas.microsoft.com/office/drawing/2014/chart" uri="{C3380CC4-5D6E-409C-BE32-E72D297353CC}">
              <c16:uniqueId val="{00000000-B15A-43B6-9784-1E955EF33283}"/>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
                  <c:y val="-5.6564726192207381E-3"/>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677723020397177"/>
                      <c:h val="9.1125773895646092E-2"/>
                    </c:manualLayout>
                  </c15:layout>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Boiler Efficiency</c:v>
                </c:pt>
              </c:strCache>
            </c:strRef>
          </c:cat>
          <c:val>
            <c:numRef>
              <c:f>Sheet1!$C$2</c:f>
              <c:numCache>
                <c:formatCode>0.00%</c:formatCode>
                <c:ptCount val="1"/>
                <c:pt idx="0">
                  <c:v>0.77010000000000001</c:v>
                </c:pt>
              </c:numCache>
            </c:numRef>
          </c:val>
          <c:extLst xmlns:c16r2="http://schemas.microsoft.com/office/drawing/2015/06/chart">
            <c:ext xmlns:c16="http://schemas.microsoft.com/office/drawing/2014/chart" uri="{C3380CC4-5D6E-409C-BE32-E72D297353CC}">
              <c16:uniqueId val="{00000001-B15A-43B6-9784-1E955EF33283}"/>
            </c:ext>
          </c:extLst>
        </c:ser>
        <c:dLbls>
          <c:showLegendKey val="0"/>
          <c:showVal val="1"/>
          <c:showCatName val="0"/>
          <c:showSerName val="0"/>
          <c:showPercent val="0"/>
          <c:showBubbleSize val="0"/>
        </c:dLbls>
        <c:gapWidth val="219"/>
        <c:shape val="box"/>
        <c:axId val="322298136"/>
        <c:axId val="322297744"/>
        <c:axId val="0"/>
      </c:bar3DChart>
      <c:catAx>
        <c:axId val="322298136"/>
        <c:scaling>
          <c:orientation val="minMax"/>
        </c:scaling>
        <c:delete val="1"/>
        <c:axPos val="b"/>
        <c:numFmt formatCode="General" sourceLinked="1"/>
        <c:majorTickMark val="none"/>
        <c:minorTickMark val="none"/>
        <c:tickLblPos val="nextTo"/>
        <c:crossAx val="322297744"/>
        <c:crosses val="autoZero"/>
        <c:auto val="1"/>
        <c:lblAlgn val="ctr"/>
        <c:lblOffset val="100"/>
        <c:noMultiLvlLbl val="0"/>
      </c:catAx>
      <c:valAx>
        <c:axId val="322297744"/>
        <c:scaling>
          <c:orientation val="minMax"/>
        </c:scaling>
        <c:delete val="1"/>
        <c:axPos val="l"/>
        <c:numFmt formatCode="0.00%" sourceLinked="1"/>
        <c:majorTickMark val="none"/>
        <c:minorTickMark val="none"/>
        <c:tickLblPos val="nextTo"/>
        <c:crossAx val="322298136"/>
        <c:crosses val="autoZero"/>
        <c:crossBetween val="between"/>
      </c:valAx>
      <c:spPr>
        <a:noFill/>
        <a:ln>
          <a:noFill/>
        </a:ln>
        <a:effectLst/>
      </c:spPr>
    </c:plotArea>
    <c:legend>
      <c:legendPos val="b"/>
      <c:layout>
        <c:manualLayout>
          <c:xMode val="edge"/>
          <c:yMode val="edge"/>
          <c:x val="4.2758211819403362E-2"/>
          <c:y val="0.87016855648948643"/>
          <c:w val="0.89999990248982475"/>
          <c:h val="5.781920233731241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592254828954295E-2"/>
          <c:y val="3.4801234209334078E-2"/>
          <c:w val="0.37265251900478275"/>
          <c:h val="0.86770541364699916"/>
        </c:manualLayout>
      </c:layout>
      <c:bar3DChart>
        <c:barDir val="col"/>
        <c:grouping val="clustered"/>
        <c:varyColors val="0"/>
        <c:ser>
          <c:idx val="0"/>
          <c:order val="0"/>
          <c:tx>
            <c:strRef>
              <c:f>Sheet1!$B$1</c:f>
              <c:strCache>
                <c:ptCount val="1"/>
                <c:pt idx="0">
                  <c:v>2021-22</c:v>
                </c:pt>
              </c:strCache>
            </c:strRef>
          </c:tx>
          <c:spPr>
            <a:gradFill rotWithShape="1">
              <a:gsLst>
                <a:gs pos="0">
                  <a:schemeClr val="accent2">
                    <a:shade val="76000"/>
                    <a:tint val="96000"/>
                    <a:lumMod val="104000"/>
                  </a:schemeClr>
                </a:gs>
                <a:gs pos="100000">
                  <a:schemeClr val="accent2">
                    <a:shade val="76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tx>
                <c:rich>
                  <a:bodyPr/>
                  <a:lstStyle/>
                  <a:p>
                    <a:fld id="{B4AA5067-D1EB-4618-B520-000BB47A8D3A}" type="VALUE">
                      <a:rPr lang="en-US" smtClean="0"/>
                      <a:pPr/>
                      <a:t>[VALUE]</a:t>
                    </a:fld>
                    <a:r>
                      <a:rPr lang="en-US" dirty="0"/>
                      <a:t> </a:t>
                    </a:r>
                    <a:r>
                      <a:rPr lang="en-US" dirty="0" smtClean="0"/>
                      <a:t>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9D-40F7-AF62-DF93E2DE1A1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Boiler Flue  Gases Temp. °C
</c:v>
                </c:pt>
              </c:strCache>
            </c:strRef>
          </c:cat>
          <c:val>
            <c:numRef>
              <c:f>Sheet1!$B$2</c:f>
              <c:numCache>
                <c:formatCode>General</c:formatCode>
                <c:ptCount val="1"/>
                <c:pt idx="0">
                  <c:v>220</c:v>
                </c:pt>
              </c:numCache>
            </c:numRef>
          </c:val>
          <c:extLst xmlns:c16r2="http://schemas.microsoft.com/office/drawing/2015/06/chart">
            <c:ext xmlns:c16="http://schemas.microsoft.com/office/drawing/2014/chart" uri="{C3380CC4-5D6E-409C-BE32-E72D297353CC}">
              <c16:uniqueId val="{00000000-D091-4AF2-B4D2-4567C608271C}"/>
            </c:ext>
          </c:extLst>
        </c:ser>
        <c:ser>
          <c:idx val="1"/>
          <c:order val="1"/>
          <c:tx>
            <c:strRef>
              <c:f>Sheet1!$C$1</c:f>
              <c:strCache>
                <c:ptCount val="1"/>
                <c:pt idx="0">
                  <c:v>2022-23</c:v>
                </c:pt>
              </c:strCache>
            </c:strRef>
          </c:tx>
          <c:spPr>
            <a:gradFill rotWithShape="1">
              <a:gsLst>
                <a:gs pos="0">
                  <a:schemeClr val="accent2">
                    <a:tint val="77000"/>
                    <a:tint val="96000"/>
                    <a:lumMod val="104000"/>
                  </a:schemeClr>
                </a:gs>
                <a:gs pos="100000">
                  <a:schemeClr val="accent2">
                    <a:tint val="77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0.18357012576882364"/>
                  <c:y val="1.1473146551743555E-2"/>
                </c:manualLayout>
              </c:layout>
              <c:tx>
                <c:rich>
                  <a:bodyPr/>
                  <a:lstStyle/>
                  <a:p>
                    <a:fld id="{CA1AEB8F-FC4A-4525-9B6D-5ACED2A14114}" type="VALUE">
                      <a:rPr lang="en-US" smtClean="0"/>
                      <a:pPr/>
                      <a:t>[VALUE]</a:t>
                    </a:fld>
                    <a:r>
                      <a:rPr lang="en-US" dirty="0"/>
                      <a:t> </a:t>
                    </a:r>
                    <a:r>
                      <a:rPr lang="en-US" dirty="0" smtClean="0"/>
                      <a:t>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9D-40F7-AF62-DF93E2DE1A1E}"/>
                </c:ext>
                <c:ext xmlns:c15="http://schemas.microsoft.com/office/drawing/2012/chart" uri="{CE6537A1-D6FC-4f65-9D91-7224C49458BB}">
                  <c15:layout>
                    <c:manualLayout>
                      <c:w val="0.45855110760400031"/>
                      <c:h val="9.2644746547588003E-2"/>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Boiler Flue  Gases Temp. °C
</c:v>
                </c:pt>
              </c:strCache>
            </c:strRef>
          </c:cat>
          <c:val>
            <c:numRef>
              <c:f>Sheet1!$C$2</c:f>
              <c:numCache>
                <c:formatCode>General</c:formatCode>
                <c:ptCount val="1"/>
                <c:pt idx="0">
                  <c:v>197.84299999999999</c:v>
                </c:pt>
              </c:numCache>
            </c:numRef>
          </c:val>
          <c:extLst xmlns:c16r2="http://schemas.microsoft.com/office/drawing/2015/06/chart">
            <c:ext xmlns:c16="http://schemas.microsoft.com/office/drawing/2014/chart" uri="{C3380CC4-5D6E-409C-BE32-E72D297353CC}">
              <c16:uniqueId val="{00000001-D091-4AF2-B4D2-4567C608271C}"/>
            </c:ext>
          </c:extLst>
        </c:ser>
        <c:dLbls>
          <c:showLegendKey val="0"/>
          <c:showVal val="1"/>
          <c:showCatName val="0"/>
          <c:showSerName val="0"/>
          <c:showPercent val="0"/>
          <c:showBubbleSize val="0"/>
        </c:dLbls>
        <c:gapWidth val="150"/>
        <c:shape val="box"/>
        <c:axId val="325185320"/>
        <c:axId val="325184536"/>
        <c:axId val="0"/>
      </c:bar3DChart>
      <c:catAx>
        <c:axId val="325185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5184536"/>
        <c:crosses val="autoZero"/>
        <c:auto val="1"/>
        <c:lblAlgn val="ctr"/>
        <c:lblOffset val="100"/>
        <c:noMultiLvlLbl val="0"/>
      </c:catAx>
      <c:valAx>
        <c:axId val="32518453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85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ser>
          <c:idx val="0"/>
          <c:order val="0"/>
          <c:tx>
            <c:strRef>
              <c:f>Sheet1!$B$1</c:f>
              <c:strCache>
                <c:ptCount val="1"/>
                <c:pt idx="0">
                  <c:v>2021-22</c:v>
                </c:pt>
              </c:strCache>
            </c:strRef>
          </c:tx>
          <c:spPr>
            <a:gradFill rotWithShape="1">
              <a:gsLst>
                <a:gs pos="0">
                  <a:schemeClr val="accent2">
                    <a:shade val="76000"/>
                    <a:tint val="96000"/>
                    <a:lumMod val="104000"/>
                  </a:schemeClr>
                </a:gs>
                <a:gs pos="100000">
                  <a:schemeClr val="accent2">
                    <a:shade val="76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6.7988935469934716E-3"/>
                  <c:y val="0"/>
                </c:manualLayout>
              </c:layout>
              <c:tx>
                <c:rich>
                  <a:bodyPr/>
                  <a:lstStyle/>
                  <a:p>
                    <a:fld id="{7ABBC4E9-7D89-4777-AFFB-46CA389387DD}" type="VALUE">
                      <a:rPr lang="en-US" smtClean="0"/>
                      <a:pPr/>
                      <a:t>[VALUE]</a:t>
                    </a:fld>
                    <a:r>
                      <a:rPr lang="en-US" dirty="0"/>
                      <a:t> </a:t>
                    </a:r>
                    <a:r>
                      <a:rPr lang="en-US" dirty="0" smtClean="0"/>
                      <a:t>MT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9D-40F7-AF62-DF93E2DE1A1E}"/>
                </c:ext>
                <c:ext xmlns:c15="http://schemas.microsoft.com/office/drawing/2012/chart" uri="{CE6537A1-D6FC-4f65-9D91-7224C49458BB}">
                  <c15:layout>
                    <c:manualLayout>
                      <c:w val="0.64892012691981749"/>
                      <c:h val="0.17668471787403783"/>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Bagasse Saving MT
</c:v>
                </c:pt>
              </c:strCache>
            </c:strRef>
          </c:cat>
          <c:val>
            <c:numRef>
              <c:f>Sheet1!$B$2</c:f>
              <c:numCache>
                <c:formatCode>General</c:formatCode>
                <c:ptCount val="1"/>
                <c:pt idx="0">
                  <c:v>28711.481</c:v>
                </c:pt>
              </c:numCache>
            </c:numRef>
          </c:val>
          <c:extLst xmlns:c16r2="http://schemas.microsoft.com/office/drawing/2015/06/chart">
            <c:ext xmlns:c16="http://schemas.microsoft.com/office/drawing/2014/chart" uri="{C3380CC4-5D6E-409C-BE32-E72D297353CC}">
              <c16:uniqueId val="{00000000-D091-4AF2-B4D2-4567C608271C}"/>
            </c:ext>
          </c:extLst>
        </c:ser>
        <c:ser>
          <c:idx val="1"/>
          <c:order val="1"/>
          <c:tx>
            <c:strRef>
              <c:f>Sheet1!$C$1</c:f>
              <c:strCache>
                <c:ptCount val="1"/>
                <c:pt idx="0">
                  <c:v>2022-23</c:v>
                </c:pt>
              </c:strCache>
            </c:strRef>
          </c:tx>
          <c:spPr>
            <a:gradFill rotWithShape="1">
              <a:gsLst>
                <a:gs pos="0">
                  <a:schemeClr val="accent2">
                    <a:tint val="77000"/>
                    <a:tint val="96000"/>
                    <a:lumMod val="104000"/>
                  </a:schemeClr>
                </a:gs>
                <a:gs pos="100000">
                  <a:schemeClr val="accent2">
                    <a:tint val="77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0.2481869171086393"/>
                  <c:y val="1.1292355933252239E-7"/>
                </c:manualLayout>
              </c:layout>
              <c:tx>
                <c:rich>
                  <a:bodyPr/>
                  <a:lstStyle/>
                  <a:p>
                    <a:r>
                      <a:rPr lang="en-US" dirty="0" smtClean="0"/>
                      <a:t>38232.54</a:t>
                    </a:r>
                    <a:r>
                      <a:rPr lang="en-US" baseline="0" dirty="0" smtClean="0"/>
                      <a:t> MT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9D-40F7-AF62-DF93E2DE1A1E}"/>
                </c:ext>
                <c:ext xmlns:c15="http://schemas.microsoft.com/office/drawing/2012/chart" uri="{CE6537A1-D6FC-4f65-9D91-7224C49458BB}">
                  <c15:layout>
                    <c:manualLayout>
                      <c:w val="0.65577362575356635"/>
                      <c:h val="9.2644746547588003E-2"/>
                    </c:manualLayout>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Bagasse Saving MT
</c:v>
                </c:pt>
              </c:strCache>
            </c:strRef>
          </c:cat>
          <c:val>
            <c:numRef>
              <c:f>Sheet1!$C$2</c:f>
              <c:numCache>
                <c:formatCode>General</c:formatCode>
                <c:ptCount val="1"/>
                <c:pt idx="0">
                  <c:v>38232.544000000002</c:v>
                </c:pt>
              </c:numCache>
            </c:numRef>
          </c:val>
          <c:extLst xmlns:c16r2="http://schemas.microsoft.com/office/drawing/2015/06/chart">
            <c:ext xmlns:c16="http://schemas.microsoft.com/office/drawing/2014/chart" uri="{C3380CC4-5D6E-409C-BE32-E72D297353CC}">
              <c16:uniqueId val="{00000001-D091-4AF2-B4D2-4567C608271C}"/>
            </c:ext>
          </c:extLst>
        </c:ser>
        <c:dLbls>
          <c:showLegendKey val="0"/>
          <c:showVal val="1"/>
          <c:showCatName val="0"/>
          <c:showSerName val="0"/>
          <c:showPercent val="0"/>
          <c:showBubbleSize val="0"/>
        </c:dLbls>
        <c:gapWidth val="150"/>
        <c:shape val="box"/>
        <c:axId val="325186888"/>
        <c:axId val="325183752"/>
        <c:axId val="0"/>
      </c:bar3DChart>
      <c:catAx>
        <c:axId val="3251868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5183752"/>
        <c:crosses val="autoZero"/>
        <c:auto val="1"/>
        <c:lblAlgn val="ctr"/>
        <c:lblOffset val="100"/>
        <c:noMultiLvlLbl val="0"/>
      </c:catAx>
      <c:valAx>
        <c:axId val="3251837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86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592254828954295E-2"/>
          <c:y val="3.4801234209334078E-2"/>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10048"/>
        <c:axId val="266208872"/>
        <c:axId val="0"/>
      </c:bar3DChart>
      <c:catAx>
        <c:axId val="2662100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08872"/>
        <c:crosses val="autoZero"/>
        <c:auto val="1"/>
        <c:lblAlgn val="ctr"/>
        <c:lblOffset val="100"/>
        <c:noMultiLvlLbl val="0"/>
      </c:catAx>
      <c:valAx>
        <c:axId val="26620887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1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607244515514596E-2"/>
          <c:y val="0"/>
          <c:w val="0.37265251900478275"/>
          <c:h val="0.86770541364699916"/>
        </c:manualLayout>
      </c:layout>
      <c:bar3DChart>
        <c:barDir val="col"/>
        <c:grouping val="clustered"/>
        <c:varyColors val="0"/>
        <c:ser>
          <c:idx val="0"/>
          <c:order val="0"/>
          <c:tx>
            <c:strRef>
              <c:f>Sheet1!$B$1</c:f>
              <c:strCache>
                <c:ptCount val="1"/>
                <c:pt idx="0">
                  <c:v>2021-22</c:v>
                </c:pt>
              </c:strCache>
            </c:strRef>
          </c:tx>
          <c:spPr>
            <a:gradFill rotWithShape="1">
              <a:gsLst>
                <a:gs pos="0">
                  <a:schemeClr val="accent2">
                    <a:shade val="76000"/>
                    <a:tint val="96000"/>
                    <a:lumMod val="104000"/>
                  </a:schemeClr>
                </a:gs>
                <a:gs pos="100000">
                  <a:schemeClr val="accent2">
                    <a:shade val="76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tx>
                <c:rich>
                  <a:bodyPr/>
                  <a:lstStyle/>
                  <a:p>
                    <a:fld id="{C0F12287-5561-4920-B2D7-39E9FD0F4F1D}" type="VALUE">
                      <a:rPr lang="en-US" smtClean="0"/>
                      <a:pPr/>
                      <a:t>[VALUE]</a:t>
                    </a:fld>
                    <a:r>
                      <a:rPr lang="en-US" dirty="0"/>
                      <a:t> </a:t>
                    </a:r>
                    <a:r>
                      <a:rPr lang="en-US" dirty="0" smtClean="0"/>
                      <a:t>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A85-4B19-94D8-1947276CBAAA}"/>
                </c:ext>
                <c:ext xmlns:c15="http://schemas.microsoft.com/office/drawing/2012/chart" uri="{CE6537A1-D6FC-4f65-9D91-7224C49458BB}">
                  <c15:layout>
                    <c:manualLayout>
                      <c:w val="0.45746328463648134"/>
                      <c:h val="0.15566038375039012"/>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Economizer Outlet Water Temp. °C
</c:v>
                </c:pt>
              </c:strCache>
            </c:strRef>
          </c:cat>
          <c:val>
            <c:numRef>
              <c:f>Sheet1!$B$2</c:f>
              <c:numCache>
                <c:formatCode>General</c:formatCode>
                <c:ptCount val="1"/>
                <c:pt idx="0">
                  <c:v>115.68600000000001</c:v>
                </c:pt>
              </c:numCache>
            </c:numRef>
          </c:val>
          <c:extLst xmlns:c16r2="http://schemas.microsoft.com/office/drawing/2015/06/chart">
            <c:ext xmlns:c16="http://schemas.microsoft.com/office/drawing/2014/chart" uri="{C3380CC4-5D6E-409C-BE32-E72D297353CC}">
              <c16:uniqueId val="{00000000-D091-4AF2-B4D2-4567C608271C}"/>
            </c:ext>
          </c:extLst>
        </c:ser>
        <c:ser>
          <c:idx val="1"/>
          <c:order val="1"/>
          <c:tx>
            <c:strRef>
              <c:f>Sheet1!$C$1</c:f>
              <c:strCache>
                <c:ptCount val="1"/>
                <c:pt idx="0">
                  <c:v>2022-23</c:v>
                </c:pt>
              </c:strCache>
            </c:strRef>
          </c:tx>
          <c:spPr>
            <a:gradFill rotWithShape="1">
              <a:gsLst>
                <a:gs pos="0">
                  <a:schemeClr val="accent2">
                    <a:tint val="77000"/>
                    <a:tint val="96000"/>
                    <a:lumMod val="104000"/>
                  </a:schemeClr>
                </a:gs>
                <a:gs pos="100000">
                  <a:schemeClr val="accent2">
                    <a:tint val="77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0.10878229675189546"/>
                  <c:y val="1.1292355933252239E-7"/>
                </c:manualLayout>
              </c:layout>
              <c:tx>
                <c:rich>
                  <a:bodyPr/>
                  <a:lstStyle/>
                  <a:p>
                    <a:fld id="{A4F17EA8-D7BE-4AC1-B990-797C2A3DCBBB}" type="VALUE">
                      <a:rPr lang="en-US" sz="2000" smtClean="0"/>
                      <a:pPr/>
                      <a:t>[VALUE]</a:t>
                    </a:fld>
                    <a:r>
                      <a:rPr lang="en-US" sz="2000" dirty="0"/>
                      <a:t> </a:t>
                    </a:r>
                    <a:r>
                      <a:rPr lang="en-US" sz="2000" dirty="0" smtClean="0"/>
                      <a:t>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A85-4B19-94D8-1947276CBAAA}"/>
                </c:ext>
                <c:ext xmlns:c15="http://schemas.microsoft.com/office/drawing/2012/chart" uri="{CE6537A1-D6FC-4f65-9D91-7224C49458BB}">
                  <c15:layout>
                    <c:manualLayout>
                      <c:w val="0.39736106568105911"/>
                      <c:h val="9.2644746547588003E-2"/>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3000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Economizer Outlet Water Temp. °C
</c:v>
                </c:pt>
              </c:strCache>
            </c:strRef>
          </c:cat>
          <c:val>
            <c:numRef>
              <c:f>Sheet1!$C$2</c:f>
              <c:numCache>
                <c:formatCode>General</c:formatCode>
                <c:ptCount val="1"/>
                <c:pt idx="0">
                  <c:v>124.3</c:v>
                </c:pt>
              </c:numCache>
            </c:numRef>
          </c:val>
          <c:extLst xmlns:c16r2="http://schemas.microsoft.com/office/drawing/2015/06/chart">
            <c:ext xmlns:c16="http://schemas.microsoft.com/office/drawing/2014/chart" uri="{C3380CC4-5D6E-409C-BE32-E72D297353CC}">
              <c16:uniqueId val="{00000001-D091-4AF2-B4D2-4567C608271C}"/>
            </c:ext>
          </c:extLst>
        </c:ser>
        <c:dLbls>
          <c:showLegendKey val="0"/>
          <c:showVal val="1"/>
          <c:showCatName val="0"/>
          <c:showSerName val="0"/>
          <c:showPercent val="0"/>
          <c:showBubbleSize val="0"/>
        </c:dLbls>
        <c:gapWidth val="150"/>
        <c:shape val="box"/>
        <c:axId val="325182576"/>
        <c:axId val="325182968"/>
        <c:axId val="0"/>
      </c:bar3DChart>
      <c:catAx>
        <c:axId val="3251825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5182968"/>
        <c:crosses val="autoZero"/>
        <c:auto val="1"/>
        <c:lblAlgn val="ctr"/>
        <c:lblOffset val="100"/>
        <c:noMultiLvlLbl val="0"/>
      </c:catAx>
      <c:valAx>
        <c:axId val="32518296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8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ser>
          <c:idx val="0"/>
          <c:order val="0"/>
          <c:tx>
            <c:strRef>
              <c:f>Sheet1!$B$1</c:f>
              <c:strCache>
                <c:ptCount val="1"/>
                <c:pt idx="0">
                  <c:v>2021-22</c:v>
                </c:pt>
              </c:strCache>
            </c:strRef>
          </c:tx>
          <c:spPr>
            <a:gradFill rotWithShape="1">
              <a:gsLst>
                <a:gs pos="0">
                  <a:schemeClr val="accent2">
                    <a:shade val="76000"/>
                    <a:tint val="96000"/>
                    <a:lumMod val="104000"/>
                  </a:schemeClr>
                </a:gs>
                <a:gs pos="100000">
                  <a:schemeClr val="accent2">
                    <a:shade val="76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1.3597787093986957E-2"/>
                  <c:y val="1.1292355933252239E-7"/>
                </c:manualLayout>
              </c:layout>
              <c:tx>
                <c:rich>
                  <a:bodyPr/>
                  <a:lstStyle/>
                  <a:p>
                    <a:fld id="{CB5F556A-C393-4432-8ECD-D72E5DD75772}" type="VALUE">
                      <a:rPr lang="en-US" sz="1400" smtClean="0"/>
                      <a:pPr/>
                      <a:t>[VALUE]</a:t>
                    </a:fld>
                    <a:r>
                      <a:rPr lang="en-US" sz="1400" dirty="0" smtClean="0"/>
                      <a:t> MT</a:t>
                    </a:r>
                    <a:r>
                      <a:rPr lang="en-US" dirty="0" smtClean="0"/>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47-40BD-AAF1-AA1963E9B092}"/>
                </c:ext>
                <c:ext xmlns:c15="http://schemas.microsoft.com/office/drawing/2012/chart" uri="{CE6537A1-D6FC-4f65-9D91-7224C49458BB}">
                  <c15:layout>
                    <c:manualLayout>
                      <c:w val="0.56593989885173646"/>
                      <c:h val="9.2644746547588003E-2"/>
                    </c:manualLayout>
                  </c15:layout>
                  <c15:dlblFieldTable/>
                  <c15:showDataLabelsRange val="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Steam Generation (M.Tons)</c:v>
                </c:pt>
              </c:strCache>
            </c:strRef>
          </c:cat>
          <c:val>
            <c:numRef>
              <c:f>Sheet1!$B$2</c:f>
              <c:numCache>
                <c:formatCode>General</c:formatCode>
                <c:ptCount val="1"/>
                <c:pt idx="0">
                  <c:v>4297</c:v>
                </c:pt>
              </c:numCache>
            </c:numRef>
          </c:val>
          <c:extLst xmlns:c16r2="http://schemas.microsoft.com/office/drawing/2015/06/chart">
            <c:ext xmlns:c16="http://schemas.microsoft.com/office/drawing/2014/chart" uri="{C3380CC4-5D6E-409C-BE32-E72D297353CC}">
              <c16:uniqueId val="{00000000-D091-4AF2-B4D2-4567C608271C}"/>
            </c:ext>
          </c:extLst>
        </c:ser>
        <c:ser>
          <c:idx val="1"/>
          <c:order val="1"/>
          <c:tx>
            <c:strRef>
              <c:f>Sheet1!$C$1</c:f>
              <c:strCache>
                <c:ptCount val="1"/>
                <c:pt idx="0">
                  <c:v>2022-23</c:v>
                </c:pt>
              </c:strCache>
            </c:strRef>
          </c:tx>
          <c:spPr>
            <a:gradFill rotWithShape="1">
              <a:gsLst>
                <a:gs pos="0">
                  <a:schemeClr val="accent2">
                    <a:tint val="77000"/>
                    <a:tint val="96000"/>
                    <a:lumMod val="104000"/>
                  </a:schemeClr>
                </a:gs>
                <a:gs pos="100000">
                  <a:schemeClr val="accent2">
                    <a:tint val="77000"/>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dLbl>
              <c:idx val="0"/>
              <c:layout>
                <c:manualLayout>
                  <c:x val="0.17337205312130777"/>
                  <c:y val="-8.6046622975789258E-3"/>
                </c:manualLayout>
              </c:layout>
              <c:tx>
                <c:rich>
                  <a:bodyPr/>
                  <a:lstStyle/>
                  <a:p>
                    <a:fld id="{7C251E83-D59B-4B78-8F5C-CDE6ED8B2CF5}" type="VALUE">
                      <a:rPr lang="en-US" sz="1400" smtClean="0"/>
                      <a:pPr/>
                      <a:t>[VALUE]</a:t>
                    </a:fld>
                    <a:r>
                      <a:rPr lang="en-US" sz="1400" dirty="0" smtClean="0"/>
                      <a:t> MT</a:t>
                    </a:r>
                    <a:r>
                      <a:rPr lang="en-US" dirty="0" smtClean="0"/>
                      <a:t>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E47-40BD-AAF1-AA1963E9B092}"/>
                </c:ext>
                <c:ext xmlns:c15="http://schemas.microsoft.com/office/drawing/2012/chart" uri="{CE6537A1-D6FC-4f65-9D91-7224C49458BB}">
                  <c15:layout>
                    <c:manualLayout>
                      <c:w val="0.48574668179197411"/>
                      <c:h val="9.2644746547588003E-2"/>
                    </c:manualLayout>
                  </c15:layout>
                  <c15:dlblFieldTable/>
                  <c15:showDataLabelsRange val="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Steam Generation (M.Tons)</c:v>
                </c:pt>
              </c:strCache>
            </c:strRef>
          </c:cat>
          <c:val>
            <c:numRef>
              <c:f>Sheet1!$C$2</c:f>
              <c:numCache>
                <c:formatCode>General</c:formatCode>
                <c:ptCount val="1"/>
                <c:pt idx="0">
                  <c:v>3813</c:v>
                </c:pt>
              </c:numCache>
            </c:numRef>
          </c:val>
          <c:extLst xmlns:c16r2="http://schemas.microsoft.com/office/drawing/2015/06/chart">
            <c:ext xmlns:c16="http://schemas.microsoft.com/office/drawing/2014/chart" uri="{C3380CC4-5D6E-409C-BE32-E72D297353CC}">
              <c16:uniqueId val="{00000001-D091-4AF2-B4D2-4567C608271C}"/>
            </c:ext>
          </c:extLst>
        </c:ser>
        <c:dLbls>
          <c:showLegendKey val="0"/>
          <c:showVal val="1"/>
          <c:showCatName val="0"/>
          <c:showSerName val="0"/>
          <c:showPercent val="0"/>
          <c:showBubbleSize val="0"/>
        </c:dLbls>
        <c:gapWidth val="150"/>
        <c:shape val="box"/>
        <c:axId val="325184144"/>
        <c:axId val="325185712"/>
        <c:axId val="0"/>
      </c:bar3DChart>
      <c:catAx>
        <c:axId val="325184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5185712"/>
        <c:crosses val="autoZero"/>
        <c:auto val="1"/>
        <c:lblAlgn val="ctr"/>
        <c:lblOffset val="100"/>
        <c:noMultiLvlLbl val="0"/>
      </c:catAx>
      <c:valAx>
        <c:axId val="32518571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84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45869709122639601"/>
                      <c:h val="9.8221678673107618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Boiler Water TDS</c:v>
                </c:pt>
              </c:strCache>
            </c:strRef>
          </c:cat>
          <c:val>
            <c:numRef>
              <c:f>Sheet1!$B$2</c:f>
              <c:numCache>
                <c:formatCode>General</c:formatCode>
                <c:ptCount val="1"/>
                <c:pt idx="0">
                  <c:v>578</c:v>
                </c:pt>
              </c:numCache>
            </c:numRef>
          </c:val>
          <c:extLst xmlns:c16r2="http://schemas.microsoft.com/office/drawing/2015/06/chart">
            <c:ext xmlns:c16="http://schemas.microsoft.com/office/drawing/2014/chart" uri="{C3380CC4-5D6E-409C-BE32-E72D297353CC}">
              <c16:uniqueId val="{00000000-1142-4074-A95A-308F07A3E187}"/>
            </c:ext>
          </c:extLst>
        </c:ser>
        <c:ser>
          <c:idx val="1"/>
          <c:order val="1"/>
          <c:tx>
            <c:strRef>
              <c:f>Sheet1!$C$1</c:f>
              <c:strCache>
                <c:ptCount val="1"/>
                <c:pt idx="0">
                  <c:v>21-22</c:v>
                </c:pt>
              </c:strCache>
            </c:strRef>
          </c:tx>
          <c:spPr>
            <a:solidFill>
              <a:schemeClr val="accent2"/>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9728272316573604"/>
                      <c:h val="9.8221678673107618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Boiler Water TDS</c:v>
                </c:pt>
              </c:strCache>
            </c:strRef>
          </c:cat>
          <c:val>
            <c:numRef>
              <c:f>Sheet1!$C$2</c:f>
              <c:numCache>
                <c:formatCode>General</c:formatCode>
                <c:ptCount val="1"/>
                <c:pt idx="0">
                  <c:v>504</c:v>
                </c:pt>
              </c:numCache>
            </c:numRef>
          </c:val>
          <c:extLst xmlns:c16r2="http://schemas.microsoft.com/office/drawing/2015/06/chart">
            <c:ext xmlns:c16="http://schemas.microsoft.com/office/drawing/2014/chart" uri="{C3380CC4-5D6E-409C-BE32-E72D297353CC}">
              <c16:uniqueId val="{00000001-1142-4074-A95A-308F07A3E187}"/>
            </c:ext>
          </c:extLst>
        </c:ser>
        <c:ser>
          <c:idx val="2"/>
          <c:order val="2"/>
          <c:tx>
            <c:strRef>
              <c:f>Sheet1!$D$1</c:f>
              <c:strCache>
                <c:ptCount val="1"/>
                <c:pt idx="0">
                  <c:v>22-23</c:v>
                </c:pt>
              </c:strCache>
            </c:strRef>
          </c:tx>
          <c:spPr>
            <a:solidFill>
              <a:schemeClr val="accent3"/>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0174926173804273"/>
                      <c:h val="9.8221678673107618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Boiler Water TDS</c:v>
                </c:pt>
              </c:strCache>
            </c:strRef>
          </c:cat>
          <c:val>
            <c:numRef>
              <c:f>Sheet1!$D$2</c:f>
              <c:numCache>
                <c:formatCode>General</c:formatCode>
                <c:ptCount val="1"/>
                <c:pt idx="0">
                  <c:v>486</c:v>
                </c:pt>
              </c:numCache>
            </c:numRef>
          </c:val>
          <c:extLst xmlns:c16r2="http://schemas.microsoft.com/office/drawing/2015/06/chart">
            <c:ext xmlns:c16="http://schemas.microsoft.com/office/drawing/2014/chart" uri="{C3380CC4-5D6E-409C-BE32-E72D297353CC}">
              <c16:uniqueId val="{00000002-1142-4074-A95A-308F07A3E187}"/>
            </c:ext>
          </c:extLst>
        </c:ser>
        <c:dLbls>
          <c:showLegendKey val="0"/>
          <c:showVal val="1"/>
          <c:showCatName val="0"/>
          <c:showSerName val="0"/>
          <c:showPercent val="0"/>
          <c:showBubbleSize val="0"/>
        </c:dLbls>
        <c:gapWidth val="150"/>
        <c:shape val="box"/>
        <c:axId val="325188848"/>
        <c:axId val="325177088"/>
        <c:axId val="0"/>
      </c:bar3DChart>
      <c:catAx>
        <c:axId val="325188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5177088"/>
        <c:crosses val="autoZero"/>
        <c:auto val="1"/>
        <c:lblAlgn val="ctr"/>
        <c:lblOffset val="100"/>
        <c:noMultiLvlLbl val="0"/>
      </c:catAx>
      <c:valAx>
        <c:axId val="3251770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88848"/>
        <c:crosses val="autoZero"/>
        <c:crossBetween val="between"/>
      </c:valAx>
      <c:spPr>
        <a:noFill/>
        <a:ln>
          <a:noFill/>
        </a:ln>
        <a:effectLst/>
      </c:spPr>
    </c:plotArea>
    <c:legend>
      <c:legendPos val="b"/>
      <c:layout>
        <c:manualLayout>
          <c:xMode val="edge"/>
          <c:yMode val="edge"/>
          <c:x val="9.0256016781220832E-2"/>
          <c:y val="0.87857074477541863"/>
          <c:w val="0.86880107117833916"/>
          <c:h val="0.1069555730134586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TDS</c:v>
                </c:pt>
              </c:strCache>
            </c:strRef>
          </c:cat>
          <c:val>
            <c:numRef>
              <c:f>Sheet1!$B$2</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0-5C4B-44C9-8954-58D1A9BAACBE}"/>
            </c:ext>
          </c:extLst>
        </c:ser>
        <c:ser>
          <c:idx val="1"/>
          <c:order val="1"/>
          <c:tx>
            <c:strRef>
              <c:f>Sheet1!$C$1</c:f>
              <c:strCache>
                <c:ptCount val="1"/>
                <c:pt idx="0">
                  <c:v>21-22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TDS</c:v>
                </c:pt>
              </c:strCache>
            </c:strRef>
          </c:cat>
          <c:val>
            <c:numRef>
              <c:f>Sheet1!$C$2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1-5C4B-44C9-8954-58D1A9BAACBE}"/>
            </c:ext>
          </c:extLst>
        </c:ser>
        <c:ser>
          <c:idx val="2"/>
          <c:order val="2"/>
          <c:tx>
            <c:strRef>
              <c:f>Sheet1!$D$1</c:f>
              <c:strCache>
                <c:ptCount val="1"/>
                <c:pt idx="0">
                  <c:v>22-23</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TDS</c:v>
                </c:pt>
              </c:strCache>
            </c:strRef>
          </c:cat>
          <c:val>
            <c:numRef>
              <c:f>Sheet1!$D$2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2-5C4B-44C9-8954-58D1A9BAACBE}"/>
            </c:ext>
          </c:extLst>
        </c:ser>
        <c:dLbls>
          <c:showLegendKey val="0"/>
          <c:showVal val="1"/>
          <c:showCatName val="0"/>
          <c:showSerName val="0"/>
          <c:showPercent val="0"/>
          <c:showBubbleSize val="0"/>
        </c:dLbls>
        <c:gapWidth val="150"/>
        <c:shape val="box"/>
        <c:axId val="325177480"/>
        <c:axId val="325181400"/>
        <c:axId val="0"/>
      </c:bar3DChart>
      <c:catAx>
        <c:axId val="325177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crossAx val="325181400"/>
        <c:crosses val="autoZero"/>
        <c:auto val="1"/>
        <c:lblAlgn val="ctr"/>
        <c:lblOffset val="100"/>
        <c:noMultiLvlLbl val="0"/>
      </c:catAx>
      <c:valAx>
        <c:axId val="32518140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77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effectLst>
            <a:outerShdw blurRad="38100" dist="38100" dir="2700000" algn="tl">
              <a:srgbClr val="000000">
                <a:alpha val="43137"/>
              </a:srgbClr>
            </a:outerShdw>
          </a:effectLst>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dLbl>
              <c:idx val="0"/>
              <c:layout>
                <c:manualLayout>
                  <c:x val="-6.8238186734066661E-2"/>
                  <c:y val="-1.6885962579643241E-2"/>
                </c:manualLayout>
              </c:layout>
              <c:showLegendKey val="0"/>
              <c:showVal val="1"/>
              <c:showCatName val="0"/>
              <c:showSerName val="0"/>
              <c:showPercent val="0"/>
              <c:showBubbleSize val="0"/>
              <c:extLst>
                <c:ext xmlns:c15="http://schemas.microsoft.com/office/drawing/2012/chart" uri="{CE6537A1-D6FC-4f65-9D91-7224C49458BB}">
                  <c15:layout>
                    <c:manualLayout>
                      <c:w val="0.40598282332005109"/>
                      <c:h val="6.0451746035122801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Sensible Heat Loss Via Blow Down (K.Cal/Kg of Bagasse)</c:v>
                </c:pt>
              </c:strCache>
            </c:strRef>
          </c:cat>
          <c:val>
            <c:numRef>
              <c:f>Sheet1!$B$2</c:f>
              <c:numCache>
                <c:formatCode>General</c:formatCode>
                <c:ptCount val="1"/>
                <c:pt idx="0">
                  <c:v>15.6</c:v>
                </c:pt>
              </c:numCache>
            </c:numRef>
          </c:val>
          <c:extLst xmlns:c16r2="http://schemas.microsoft.com/office/drawing/2015/06/chart">
            <c:ext xmlns:c16="http://schemas.microsoft.com/office/drawing/2014/chart" uri="{C3380CC4-5D6E-409C-BE32-E72D297353CC}">
              <c16:uniqueId val="{00000000-2BCD-4E52-B144-4CB59A09A3F1}"/>
            </c:ext>
          </c:extLst>
        </c:ser>
        <c:ser>
          <c:idx val="1"/>
          <c:order val="1"/>
          <c:tx>
            <c:strRef>
              <c:f>Sheet1!$C$1</c:f>
              <c:strCache>
                <c:ptCount val="1"/>
                <c:pt idx="0">
                  <c:v>21-22</c:v>
                </c:pt>
              </c:strCache>
            </c:strRef>
          </c:tx>
          <c:spPr>
            <a:solidFill>
              <a:schemeClr val="accent2"/>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5139227393279776"/>
                      <c:h val="0.10146051229997068"/>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Sensible Heat Loss Via Blow Down (K.Cal/Kg of Bagasse)</c:v>
                </c:pt>
              </c:strCache>
            </c:strRef>
          </c:cat>
          <c:val>
            <c:numRef>
              <c:f>Sheet1!$C$2</c:f>
              <c:numCache>
                <c:formatCode>General</c:formatCode>
                <c:ptCount val="1"/>
                <c:pt idx="0">
                  <c:v>13.9</c:v>
                </c:pt>
              </c:numCache>
            </c:numRef>
          </c:val>
          <c:extLst xmlns:c16r2="http://schemas.microsoft.com/office/drawing/2015/06/chart">
            <c:ext xmlns:c16="http://schemas.microsoft.com/office/drawing/2014/chart" uri="{C3380CC4-5D6E-409C-BE32-E72D297353CC}">
              <c16:uniqueId val="{00000001-2BCD-4E52-B144-4CB59A09A3F1}"/>
            </c:ext>
          </c:extLst>
        </c:ser>
        <c:ser>
          <c:idx val="2"/>
          <c:order val="2"/>
          <c:tx>
            <c:strRef>
              <c:f>Sheet1!$D$1</c:f>
              <c:strCache>
                <c:ptCount val="1"/>
                <c:pt idx="0">
                  <c:v>22-23</c:v>
                </c:pt>
              </c:strCache>
            </c:strRef>
          </c:tx>
          <c:spPr>
            <a:solidFill>
              <a:schemeClr val="accent3"/>
            </a:solidFill>
            <a:ln>
              <a:noFill/>
            </a:ln>
            <a:effectLst/>
            <a:sp3d/>
          </c:spPr>
          <c:invertIfNegative val="0"/>
          <c:dLbls>
            <c:dLbl>
              <c:idx val="0"/>
              <c:layout>
                <c:manualLayout>
                  <c:x val="6.4826277397363269E-2"/>
                  <c:y val="-2.4121853968524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BCD-4E52-B144-4CB59A09A3F1}"/>
                </c:ext>
                <c:ext xmlns:c15="http://schemas.microsoft.com/office/drawing/2012/chart" uri="{CE6537A1-D6FC-4f65-9D91-7224C49458BB}">
                  <c15:layout>
                    <c:manualLayout>
                      <c:w val="0.48752799377581768"/>
                      <c:h val="7.7916655903210938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Sensible Heat Loss Via Blow Down (K.Cal/Kg of Bagasse)</c:v>
                </c:pt>
              </c:strCache>
            </c:strRef>
          </c:cat>
          <c:val>
            <c:numRef>
              <c:f>Sheet1!$D$2</c:f>
              <c:numCache>
                <c:formatCode>General</c:formatCode>
                <c:ptCount val="1"/>
                <c:pt idx="0">
                  <c:v>12.3</c:v>
                </c:pt>
              </c:numCache>
            </c:numRef>
          </c:val>
          <c:extLst xmlns:c16r2="http://schemas.microsoft.com/office/drawing/2015/06/chart">
            <c:ext xmlns:c16="http://schemas.microsoft.com/office/drawing/2014/chart" uri="{C3380CC4-5D6E-409C-BE32-E72D297353CC}">
              <c16:uniqueId val="{00000002-2BCD-4E52-B144-4CB59A09A3F1}"/>
            </c:ext>
          </c:extLst>
        </c:ser>
        <c:dLbls>
          <c:showLegendKey val="0"/>
          <c:showVal val="1"/>
          <c:showCatName val="0"/>
          <c:showSerName val="0"/>
          <c:showPercent val="0"/>
          <c:showBubbleSize val="0"/>
        </c:dLbls>
        <c:gapWidth val="150"/>
        <c:shape val="box"/>
        <c:axId val="325191984"/>
        <c:axId val="325189632"/>
        <c:axId val="0"/>
      </c:bar3DChart>
      <c:catAx>
        <c:axId val="325191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5189632"/>
        <c:crosses val="autoZero"/>
        <c:auto val="1"/>
        <c:lblAlgn val="ctr"/>
        <c:lblOffset val="100"/>
        <c:noMultiLvlLbl val="0"/>
      </c:catAx>
      <c:valAx>
        <c:axId val="32518963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9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8221221574936798"/>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Quantity required to coup up Kg / Kg of Steam</c:v>
                </c:pt>
              </c:strCache>
            </c:strRef>
          </c:cat>
          <c:val>
            <c:numRef>
              <c:f>Sheet1!$B$2</c:f>
              <c:numCache>
                <c:formatCode>General</c:formatCode>
                <c:ptCount val="1"/>
                <c:pt idx="0">
                  <c:v>1.032</c:v>
                </c:pt>
              </c:numCache>
            </c:numRef>
          </c:val>
          <c:extLst xmlns:c16r2="http://schemas.microsoft.com/office/drawing/2015/06/chart">
            <c:ext xmlns:c16="http://schemas.microsoft.com/office/drawing/2014/chart" uri="{C3380CC4-5D6E-409C-BE32-E72D297353CC}">
              <c16:uniqueId val="{00000000-2F70-4329-98A3-11A5CD52435F}"/>
            </c:ext>
          </c:extLst>
        </c:ser>
        <c:ser>
          <c:idx val="1"/>
          <c:order val="1"/>
          <c:tx>
            <c:strRef>
              <c:f>Sheet1!$C$1</c:f>
              <c:strCache>
                <c:ptCount val="1"/>
                <c:pt idx="0">
                  <c:v>21-22</c:v>
                </c:pt>
              </c:strCache>
            </c:strRef>
          </c:tx>
          <c:spPr>
            <a:solidFill>
              <a:schemeClr val="accent2"/>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172516034487094"/>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Quantity required to coup up Kg / Kg of Steam</c:v>
                </c:pt>
              </c:strCache>
            </c:strRef>
          </c:cat>
          <c:val>
            <c:numRef>
              <c:f>Sheet1!$C$2</c:f>
              <c:numCache>
                <c:formatCode>General</c:formatCode>
                <c:ptCount val="1"/>
                <c:pt idx="0">
                  <c:v>1.0289999999999999</c:v>
                </c:pt>
              </c:numCache>
            </c:numRef>
          </c:val>
          <c:extLst xmlns:c16r2="http://schemas.microsoft.com/office/drawing/2015/06/chart">
            <c:ext xmlns:c16="http://schemas.microsoft.com/office/drawing/2014/chart" uri="{C3380CC4-5D6E-409C-BE32-E72D297353CC}">
              <c16:uniqueId val="{00000001-2F70-4329-98A3-11A5CD52435F}"/>
            </c:ext>
          </c:extLst>
        </c:ser>
        <c:ser>
          <c:idx val="2"/>
          <c:order val="2"/>
          <c:tx>
            <c:strRef>
              <c:f>Sheet1!$D$1</c:f>
              <c:strCache>
                <c:ptCount val="1"/>
                <c:pt idx="0">
                  <c:v>22-23</c:v>
                </c:pt>
              </c:strCache>
            </c:strRef>
          </c:tx>
          <c:spPr>
            <a:solidFill>
              <a:schemeClr val="accent3"/>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1183821909032128"/>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Feed Water Quantity required to coup up Kg / Kg of Steam</c:v>
                </c:pt>
              </c:strCache>
            </c:strRef>
          </c:cat>
          <c:val>
            <c:numRef>
              <c:f>Sheet1!$D$2</c:f>
              <c:numCache>
                <c:formatCode>General</c:formatCode>
                <c:ptCount val="1"/>
                <c:pt idx="0">
                  <c:v>1.0249999999999999</c:v>
                </c:pt>
              </c:numCache>
            </c:numRef>
          </c:val>
          <c:extLst xmlns:c16r2="http://schemas.microsoft.com/office/drawing/2015/06/chart">
            <c:ext xmlns:c16="http://schemas.microsoft.com/office/drawing/2014/chart" uri="{C3380CC4-5D6E-409C-BE32-E72D297353CC}">
              <c16:uniqueId val="{00000002-2F70-4329-98A3-11A5CD52435F}"/>
            </c:ext>
          </c:extLst>
        </c:ser>
        <c:dLbls>
          <c:showLegendKey val="0"/>
          <c:showVal val="1"/>
          <c:showCatName val="0"/>
          <c:showSerName val="0"/>
          <c:showPercent val="0"/>
          <c:showBubbleSize val="0"/>
        </c:dLbls>
        <c:gapWidth val="150"/>
        <c:shape val="box"/>
        <c:axId val="325190808"/>
        <c:axId val="325191200"/>
        <c:axId val="0"/>
      </c:bar3DChart>
      <c:catAx>
        <c:axId val="325190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5191200"/>
        <c:crosses val="autoZero"/>
        <c:auto val="1"/>
        <c:lblAlgn val="ctr"/>
        <c:lblOffset val="100"/>
        <c:noMultiLvlLbl val="0"/>
      </c:catAx>
      <c:valAx>
        <c:axId val="32519120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90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NCV Energy Loss Via Blow Down (%)</c:v>
                </c:pt>
              </c:strCache>
            </c:strRef>
          </c:cat>
          <c:val>
            <c:numRef>
              <c:f>Sheet1!$B$2</c:f>
              <c:numCache>
                <c:formatCode>General</c:formatCode>
                <c:ptCount val="1"/>
                <c:pt idx="0">
                  <c:v>0.89</c:v>
                </c:pt>
              </c:numCache>
            </c:numRef>
          </c:val>
          <c:extLst xmlns:c16r2="http://schemas.microsoft.com/office/drawing/2015/06/chart">
            <c:ext xmlns:c16="http://schemas.microsoft.com/office/drawing/2014/chart" uri="{C3380CC4-5D6E-409C-BE32-E72D297353CC}">
              <c16:uniqueId val="{00000000-2F70-4329-98A3-11A5CD52435F}"/>
            </c:ext>
          </c:extLst>
        </c:ser>
        <c:ser>
          <c:idx val="1"/>
          <c:order val="1"/>
          <c:tx>
            <c:strRef>
              <c:f>Sheet1!$C$1</c:f>
              <c:strCache>
                <c:ptCount val="1"/>
                <c:pt idx="0">
                  <c:v>21-22</c:v>
                </c:pt>
              </c:strCache>
            </c:strRef>
          </c:tx>
          <c:spPr>
            <a:solidFill>
              <a:schemeClr val="accent2"/>
            </a:solidFill>
            <a:ln>
              <a:noFill/>
            </a:ln>
            <a:effectLst/>
            <a:sp3d/>
          </c:spPr>
          <c:invertIfNegative val="0"/>
          <c:dLbls>
            <c:dLbl>
              <c:idx val="0"/>
              <c:layout>
                <c:manualLayout>
                  <c:x val="8.3907457555017245E-2"/>
                  <c:y val="-7.0512816953724267E-3"/>
                </c:manualLayout>
              </c:layout>
              <c:showLegendKey val="0"/>
              <c:showVal val="1"/>
              <c:showCatName val="0"/>
              <c:showSerName val="0"/>
              <c:showPercent val="0"/>
              <c:showBubbleSize val="0"/>
              <c:extLst>
                <c:ext xmlns:c15="http://schemas.microsoft.com/office/drawing/2012/chart" uri="{CE6537A1-D6FC-4f65-9D91-7224C49458BB}">
                  <c15:layout>
                    <c:manualLayout>
                      <c:w val="0.33893199467868579"/>
                      <c:h val="0.12182264342371744"/>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NCV Energy Loss Via Blow Down (%)</c:v>
                </c:pt>
              </c:strCache>
            </c:strRef>
          </c:cat>
          <c:val>
            <c:numRef>
              <c:f>Sheet1!$C$2</c:f>
              <c:numCache>
                <c:formatCode>General</c:formatCode>
                <c:ptCount val="1"/>
                <c:pt idx="0">
                  <c:v>0.79</c:v>
                </c:pt>
              </c:numCache>
            </c:numRef>
          </c:val>
          <c:extLst xmlns:c16r2="http://schemas.microsoft.com/office/drawing/2015/06/chart">
            <c:ext xmlns:c16="http://schemas.microsoft.com/office/drawing/2014/chart" uri="{C3380CC4-5D6E-409C-BE32-E72D297353CC}">
              <c16:uniqueId val="{00000001-2F70-4329-98A3-11A5CD52435F}"/>
            </c:ext>
          </c:extLst>
        </c:ser>
        <c:ser>
          <c:idx val="2"/>
          <c:order val="2"/>
          <c:tx>
            <c:strRef>
              <c:f>Sheet1!$D$1</c:f>
              <c:strCache>
                <c:ptCount val="1"/>
                <c:pt idx="0">
                  <c:v>22-23</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NCV Energy Loss Via Blow Down (%)</c:v>
                </c:pt>
              </c:strCache>
            </c:strRef>
          </c:cat>
          <c:val>
            <c:numRef>
              <c:f>Sheet1!$D$2</c:f>
              <c:numCache>
                <c:formatCode>General</c:formatCode>
                <c:ptCount val="1"/>
                <c:pt idx="0">
                  <c:v>0.7</c:v>
                </c:pt>
              </c:numCache>
            </c:numRef>
          </c:val>
          <c:extLst xmlns:c16r2="http://schemas.microsoft.com/office/drawing/2015/06/chart">
            <c:ext xmlns:c16="http://schemas.microsoft.com/office/drawing/2014/chart" uri="{C3380CC4-5D6E-409C-BE32-E72D297353CC}">
              <c16:uniqueId val="{00000002-2F70-4329-98A3-11A5CD52435F}"/>
            </c:ext>
          </c:extLst>
        </c:ser>
        <c:dLbls>
          <c:showLegendKey val="0"/>
          <c:showVal val="1"/>
          <c:showCatName val="0"/>
          <c:showSerName val="0"/>
          <c:showPercent val="0"/>
          <c:showBubbleSize val="0"/>
        </c:dLbls>
        <c:gapWidth val="150"/>
        <c:shape val="box"/>
        <c:axId val="325190024"/>
        <c:axId val="325190416"/>
        <c:axId val="0"/>
      </c:bar3DChart>
      <c:catAx>
        <c:axId val="325190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5190416"/>
        <c:crosses val="autoZero"/>
        <c:auto val="1"/>
        <c:lblAlgn val="ctr"/>
        <c:lblOffset val="100"/>
        <c:noMultiLvlLbl val="0"/>
      </c:catAx>
      <c:valAx>
        <c:axId val="32519041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25190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2905981245071277E-2"/>
          <c:w val="0.8809055441154594"/>
          <c:h val="0.81125477095086629"/>
        </c:manualLayout>
      </c:layout>
      <c:bar3DChart>
        <c:barDir val="col"/>
        <c:grouping val="clustered"/>
        <c:varyColors val="0"/>
        <c:ser>
          <c:idx val="0"/>
          <c:order val="0"/>
          <c:tx>
            <c:strRef>
              <c:f>Sheet1!$B$1</c:f>
              <c:strCache>
                <c:ptCount val="1"/>
                <c:pt idx="0">
                  <c:v>20-21</c:v>
                </c:pt>
              </c:strCache>
            </c:strRef>
          </c:tx>
          <c:spPr>
            <a:solidFill>
              <a:schemeClr val="accent1"/>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9845236882453261"/>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Blow Down quantity kg / kg of Steam loss</c:v>
                </c:pt>
              </c:strCache>
            </c:strRef>
          </c:cat>
          <c:val>
            <c:numRef>
              <c:f>Sheet1!$B$2</c:f>
              <c:numCache>
                <c:formatCode>General</c:formatCode>
                <c:ptCount val="1"/>
                <c:pt idx="0">
                  <c:v>3.2000000000000001E-2</c:v>
                </c:pt>
              </c:numCache>
            </c:numRef>
          </c:val>
          <c:extLst xmlns:c16r2="http://schemas.microsoft.com/office/drawing/2015/06/chart">
            <c:ext xmlns:c16="http://schemas.microsoft.com/office/drawing/2014/chart" uri="{C3380CC4-5D6E-409C-BE32-E72D297353CC}">
              <c16:uniqueId val="{00000000-F0A8-4590-8A35-6E8F9182665F}"/>
            </c:ext>
          </c:extLst>
        </c:ser>
        <c:ser>
          <c:idx val="1"/>
          <c:order val="1"/>
          <c:tx>
            <c:strRef>
              <c:f>Sheet1!$C$1</c:f>
              <c:strCache>
                <c:ptCount val="1"/>
                <c:pt idx="0">
                  <c:v>21-22</c:v>
                </c:pt>
              </c:strCache>
            </c:strRef>
          </c:tx>
          <c:spPr>
            <a:solidFill>
              <a:schemeClr val="accent2"/>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172516034487094"/>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Blow Down quantity kg / kg of Steam loss</c:v>
                </c:pt>
              </c:strCache>
            </c:strRef>
          </c:cat>
          <c:val>
            <c:numRef>
              <c:f>Sheet1!$C$2</c:f>
              <c:numCache>
                <c:formatCode>General</c:formatCode>
                <c:ptCount val="1"/>
                <c:pt idx="0">
                  <c:v>2.9000000000000001E-2</c:v>
                </c:pt>
              </c:numCache>
            </c:numRef>
          </c:val>
          <c:extLst xmlns:c16r2="http://schemas.microsoft.com/office/drawing/2015/06/chart">
            <c:ext xmlns:c16="http://schemas.microsoft.com/office/drawing/2014/chart" uri="{C3380CC4-5D6E-409C-BE32-E72D297353CC}">
              <c16:uniqueId val="{00000001-F0A8-4590-8A35-6E8F9182665F}"/>
            </c:ext>
          </c:extLst>
        </c:ser>
        <c:ser>
          <c:idx val="2"/>
          <c:order val="2"/>
          <c:tx>
            <c:strRef>
              <c:f>Sheet1!$D$1</c:f>
              <c:strCache>
                <c:ptCount val="1"/>
                <c:pt idx="0">
                  <c:v>22-23</c:v>
                </c:pt>
              </c:strCache>
            </c:strRef>
          </c:tx>
          <c:spPr>
            <a:solidFill>
              <a:schemeClr val="accent3"/>
            </a:solidFill>
            <a:ln>
              <a:noFill/>
            </a:ln>
            <a:effectLst/>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manualLayout>
                      <c:w val="0.34431852524065049"/>
                      <c:h val="9.8858969369121266E-2"/>
                    </c:manualLayout>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Blow Down quantity kg / kg of Steam loss</c:v>
                </c:pt>
              </c:strCache>
            </c:strRef>
          </c:cat>
          <c:val>
            <c:numRef>
              <c:f>Sheet1!$D$2</c:f>
              <c:numCache>
                <c:formatCode>General</c:formatCode>
                <c:ptCount val="1"/>
                <c:pt idx="0">
                  <c:v>2.5000000000000001E-2</c:v>
                </c:pt>
              </c:numCache>
            </c:numRef>
          </c:val>
          <c:extLst xmlns:c16r2="http://schemas.microsoft.com/office/drawing/2015/06/chart">
            <c:ext xmlns:c16="http://schemas.microsoft.com/office/drawing/2014/chart" uri="{C3380CC4-5D6E-409C-BE32-E72D297353CC}">
              <c16:uniqueId val="{00000002-F0A8-4590-8A35-6E8F9182665F}"/>
            </c:ext>
          </c:extLst>
        </c:ser>
        <c:dLbls>
          <c:showLegendKey val="0"/>
          <c:showVal val="1"/>
          <c:showCatName val="0"/>
          <c:showSerName val="0"/>
          <c:showPercent val="0"/>
          <c:showBubbleSize val="0"/>
        </c:dLbls>
        <c:gapWidth val="150"/>
        <c:shape val="box"/>
        <c:axId val="266315528"/>
        <c:axId val="328617888"/>
        <c:axId val="0"/>
      </c:bar3DChart>
      <c:catAx>
        <c:axId val="266315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8617888"/>
        <c:crosses val="autoZero"/>
        <c:auto val="1"/>
        <c:lblAlgn val="ctr"/>
        <c:lblOffset val="100"/>
        <c:noMultiLvlLbl val="0"/>
      </c:catAx>
      <c:valAx>
        <c:axId val="3286178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15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5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514716953794405"/>
          <c:y val="1.3667693178583478E-2"/>
          <c:w val="0.84485283046205595"/>
          <c:h val="0.75538918756326012"/>
        </c:manualLayout>
      </c:layout>
      <c:bar3DChart>
        <c:barDir val="col"/>
        <c:grouping val="clustered"/>
        <c:varyColors val="0"/>
        <c:ser>
          <c:idx val="0"/>
          <c:order val="0"/>
          <c:tx>
            <c:strRef>
              <c:f>Sheet1!$B$1</c:f>
              <c:strCache>
                <c:ptCount val="1"/>
                <c:pt idx="0">
                  <c:v>Season 2021-22</c:v>
                </c:pt>
              </c:strCache>
            </c:strRef>
          </c:tx>
          <c:spPr>
            <a:solidFill>
              <a:schemeClr val="accent2">
                <a:shade val="76000"/>
              </a:schemeClr>
            </a:solidFill>
            <a:ln>
              <a:noFill/>
            </a:ln>
            <a:effectLst/>
            <a:sp3d/>
          </c:spPr>
          <c:invertIfNegative val="0"/>
          <c:dLbls>
            <c:dLbl>
              <c:idx val="0"/>
              <c:layout>
                <c:manualLayout>
                  <c:x val="-2.706027409713857E-2"/>
                  <c:y val="-1.5945642041680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275114207141071E-2"/>
                  <c:y val="-3.4169232946458697E-2"/>
                </c:manualLayout>
              </c:layout>
              <c:tx>
                <c:rich>
                  <a:bodyPr/>
                  <a:lstStyle/>
                  <a:p>
                    <a:r>
                      <a:rPr lang="en-US" dirty="0" smtClean="0"/>
                      <a:t>18.73</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717922566421962E-2"/>
                  <c:y val="-4.1761913386262394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accent3"/>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Steam on Cane(%)</c:v>
                </c:pt>
                <c:pt idx="1">
                  <c:v>Power (KW/Ton of cane)</c:v>
                </c:pt>
                <c:pt idx="2">
                  <c:v>Quality Sugar production(%)</c:v>
                </c:pt>
              </c:strCache>
            </c:strRef>
          </c:cat>
          <c:val>
            <c:numRef>
              <c:f>Sheet1!$B$2:$B$4</c:f>
              <c:numCache>
                <c:formatCode>General</c:formatCode>
                <c:ptCount val="3"/>
                <c:pt idx="0">
                  <c:v>44.63</c:v>
                </c:pt>
                <c:pt idx="1">
                  <c:v>18.73</c:v>
                </c:pt>
                <c:pt idx="2">
                  <c:v>29.09</c:v>
                </c:pt>
              </c:numCache>
            </c:numRef>
          </c:val>
          <c:extLst xmlns:c16r2="http://schemas.microsoft.com/office/drawing/2015/06/chart">
            <c:ext xmlns:c16="http://schemas.microsoft.com/office/drawing/2014/chart" uri="{C3380CC4-5D6E-409C-BE32-E72D297353CC}">
              <c16:uniqueId val="{00000000-2572-47D6-91B5-B08EA9A0FA41}"/>
            </c:ext>
          </c:extLst>
        </c:ser>
        <c:ser>
          <c:idx val="1"/>
          <c:order val="1"/>
          <c:tx>
            <c:strRef>
              <c:f>Sheet1!$C$1</c:f>
              <c:strCache>
                <c:ptCount val="1"/>
                <c:pt idx="0">
                  <c:v>Season 2022-23</c:v>
                </c:pt>
              </c:strCache>
            </c:strRef>
          </c:tx>
          <c:spPr>
            <a:solidFill>
              <a:schemeClr val="accent2">
                <a:tint val="77000"/>
              </a:schemeClr>
            </a:solidFill>
            <a:ln>
              <a:noFill/>
            </a:ln>
            <a:effectLst/>
            <a:sp3d/>
          </c:spPr>
          <c:invertIfNegative val="0"/>
          <c:dLbls>
            <c:dLbl>
              <c:idx val="0"/>
              <c:layout>
                <c:manualLayout>
                  <c:x val="7.3288242346416968E-2"/>
                  <c:y val="-2.07876286211539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A22-400F-B5C2-0731C9445767}"/>
                </c:ext>
                <c:ext xmlns:c15="http://schemas.microsoft.com/office/drawing/2012/chart" uri="{CE6537A1-D6FC-4f65-9D91-7224C49458BB}">
                  <c15:layout/>
                </c:ext>
              </c:extLst>
            </c:dLbl>
            <c:dLbl>
              <c:idx val="1"/>
              <c:layout>
                <c:manualLayout>
                  <c:x val="3.8335388304279641E-2"/>
                  <c:y val="-7.6923061392477473E-3"/>
                </c:manualLayout>
              </c:layout>
              <c:tx>
                <c:rich>
                  <a:bodyPr/>
                  <a:lstStyle/>
                  <a:p>
                    <a:r>
                      <a:rPr lang="en-US" dirty="0" smtClean="0"/>
                      <a:t>17.50</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82235909047779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accent3"/>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Steam on Cane(%)</c:v>
                </c:pt>
                <c:pt idx="1">
                  <c:v>Power (KW/Ton of cane)</c:v>
                </c:pt>
                <c:pt idx="2">
                  <c:v>Quality Sugar production(%)</c:v>
                </c:pt>
              </c:strCache>
            </c:strRef>
          </c:cat>
          <c:val>
            <c:numRef>
              <c:f>Sheet1!$C$2:$C$4</c:f>
              <c:numCache>
                <c:formatCode>0.00</c:formatCode>
                <c:ptCount val="3"/>
                <c:pt idx="0" formatCode="General">
                  <c:v>40.64</c:v>
                </c:pt>
                <c:pt idx="1">
                  <c:v>17.5</c:v>
                </c:pt>
                <c:pt idx="2" formatCode="General">
                  <c:v>34.770000000000003</c:v>
                </c:pt>
              </c:numCache>
            </c:numRef>
          </c:val>
          <c:extLst xmlns:c16r2="http://schemas.microsoft.com/office/drawing/2015/06/chart">
            <c:ext xmlns:c16="http://schemas.microsoft.com/office/drawing/2014/chart" uri="{C3380CC4-5D6E-409C-BE32-E72D297353CC}">
              <c16:uniqueId val="{00000001-2572-47D6-91B5-B08EA9A0FA41}"/>
            </c:ext>
          </c:extLst>
        </c:ser>
        <c:dLbls>
          <c:showLegendKey val="0"/>
          <c:showVal val="1"/>
          <c:showCatName val="0"/>
          <c:showSerName val="0"/>
          <c:showPercent val="0"/>
          <c:showBubbleSize val="0"/>
        </c:dLbls>
        <c:gapWidth val="403"/>
        <c:gapDepth val="407"/>
        <c:shape val="box"/>
        <c:axId val="216546968"/>
        <c:axId val="216547360"/>
        <c:axId val="0"/>
      </c:bar3DChart>
      <c:catAx>
        <c:axId val="216546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16547360"/>
        <c:crosses val="autoZero"/>
        <c:auto val="1"/>
        <c:lblAlgn val="ctr"/>
        <c:lblOffset val="100"/>
        <c:noMultiLvlLbl val="0"/>
      </c:catAx>
      <c:valAx>
        <c:axId val="21654736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16546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1.5625000000000144E-3"/>
                  <c:y val="-5.85937463955619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D80-4C85-8440-821F27E9234C}"/>
                </c:ext>
                <c:ext xmlns:c15="http://schemas.microsoft.com/office/drawing/2012/chart" uri="{CE6537A1-D6FC-4f65-9D91-7224C49458BB}">
                  <c15:layout/>
                </c:ext>
              </c:extLst>
            </c:dLbl>
            <c:dLbl>
              <c:idx val="1"/>
              <c:layout>
                <c:manualLayout>
                  <c:x val="6.2500000000000003E-3"/>
                  <c:y val="-4.21874974048046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D80-4C85-8440-821F27E9234C}"/>
                </c:ext>
                <c:ext xmlns:c15="http://schemas.microsoft.com/office/drawing/2012/chart" uri="{CE6537A1-D6FC-4f65-9D91-7224C49458BB}">
                  <c15:layout/>
                </c:ext>
              </c:extLst>
            </c:dLbl>
            <c:dLbl>
              <c:idx val="2"/>
              <c:layout>
                <c:manualLayout>
                  <c:x val="1.2500000000000001E-2"/>
                  <c:y val="-4.21874974048045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D80-4C85-8440-821F27E9234C}"/>
                </c:ext>
                <c:ext xmlns:c15="http://schemas.microsoft.com/office/drawing/2012/chart" uri="{CE6537A1-D6FC-4f65-9D91-7224C49458BB}">
                  <c15:layout/>
                </c:ext>
              </c:extLst>
            </c:dLbl>
            <c:dLbl>
              <c:idx val="3"/>
              <c:layout>
                <c:manualLayout>
                  <c:x val="-6.3533423118662072E-2"/>
                  <c:y val="-1.504618905999814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D80-4C85-8440-821F27E9234C}"/>
                </c:ext>
                <c:ext xmlns:c15="http://schemas.microsoft.com/office/drawing/2012/chart" uri="{CE6537A1-D6FC-4f65-9D91-7224C49458BB}">
                  <c15:layout/>
                </c:ext>
              </c:extLst>
            </c:dLbl>
            <c:dLbl>
              <c:idx val="4"/>
              <c:layout>
                <c:manualLayout>
                  <c:x val="7.8124999999998855E-3"/>
                  <c:y val="-4.6874997116449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D80-4C85-8440-821F27E9234C}"/>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accent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Acid Inversion</c:v>
                </c:pt>
                <c:pt idx="1">
                  <c:v>Enzymatic Inversion</c:v>
                </c:pt>
                <c:pt idx="2">
                  <c:v>Microbial Infections</c:v>
                </c:pt>
                <c:pt idx="3">
                  <c:v>Cumulative Impact of sucrose loss (Kg/Ton of cane)</c:v>
                </c:pt>
                <c:pt idx="4">
                  <c:v>Efficient sanitation can reduce sucrose loss 0.9 (Kg/ton of cane) </c:v>
                </c:pt>
              </c:strCache>
            </c:strRef>
          </c:cat>
          <c:val>
            <c:numRef>
              <c:f>Sheet1!$B$2:$B$6</c:f>
              <c:numCache>
                <c:formatCode>0%</c:formatCode>
                <c:ptCount val="5"/>
                <c:pt idx="0">
                  <c:v>0.16</c:v>
                </c:pt>
                <c:pt idx="1">
                  <c:v>0.22</c:v>
                </c:pt>
                <c:pt idx="2">
                  <c:v>0.62</c:v>
                </c:pt>
                <c:pt idx="3" formatCode="General">
                  <c:v>2.5</c:v>
                </c:pt>
                <c:pt idx="4" formatCode="General">
                  <c:v>0.9</c:v>
                </c:pt>
              </c:numCache>
            </c:numRef>
          </c:val>
          <c:extLst xmlns:c16r2="http://schemas.microsoft.com/office/drawing/2015/06/chart">
            <c:ext xmlns:c16="http://schemas.microsoft.com/office/drawing/2014/chart" uri="{C3380CC4-5D6E-409C-BE32-E72D297353CC}">
              <c16:uniqueId val="{00000000-AD80-4C85-8440-821F27E9234C}"/>
            </c:ext>
          </c:extLst>
        </c:ser>
        <c:dLbls>
          <c:showLegendKey val="0"/>
          <c:showVal val="1"/>
          <c:showCatName val="0"/>
          <c:showSerName val="0"/>
          <c:showPercent val="0"/>
          <c:showBubbleSize val="0"/>
        </c:dLbls>
        <c:gapWidth val="150"/>
        <c:gapDepth val="0"/>
        <c:shape val="box"/>
        <c:axId val="328625336"/>
        <c:axId val="328626904"/>
        <c:axId val="0"/>
      </c:bar3DChart>
      <c:catAx>
        <c:axId val="328625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8626904"/>
        <c:crosses val="autoZero"/>
        <c:auto val="1"/>
        <c:lblAlgn val="ctr"/>
        <c:lblOffset val="100"/>
        <c:noMultiLvlLbl val="0"/>
      </c:catAx>
      <c:valAx>
        <c:axId val="328626904"/>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328625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06912"/>
        <c:axId val="266212008"/>
        <c:axId val="0"/>
      </c:bar3DChart>
      <c:catAx>
        <c:axId val="2662069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12008"/>
        <c:crosses val="autoZero"/>
        <c:auto val="1"/>
        <c:lblAlgn val="ctr"/>
        <c:lblOffset val="100"/>
        <c:noMultiLvlLbl val="0"/>
      </c:catAx>
      <c:valAx>
        <c:axId val="2662120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06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5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233133139389531"/>
          <c:y val="2.3076918417743102E-2"/>
          <c:w val="0.82766866860610466"/>
          <c:h val="0.69806931191816834"/>
        </c:manualLayout>
      </c:layout>
      <c:bar3DChart>
        <c:barDir val="col"/>
        <c:grouping val="clustered"/>
        <c:varyColors val="0"/>
        <c:ser>
          <c:idx val="0"/>
          <c:order val="0"/>
          <c:tx>
            <c:strRef>
              <c:f>Sheet1!$B$1</c:f>
              <c:strCache>
                <c:ptCount val="1"/>
                <c:pt idx="0">
                  <c:v>Season 2021-22</c:v>
                </c:pt>
              </c:strCache>
            </c:strRef>
          </c:tx>
          <c:spPr>
            <a:solidFill>
              <a:schemeClr val="accent2">
                <a:shade val="76000"/>
              </a:schemeClr>
            </a:solidFill>
            <a:ln>
              <a:noFill/>
            </a:ln>
            <a:effectLst/>
            <a:sp3d/>
          </c:spPr>
          <c:invertIfNegative val="0"/>
          <c:dLbls>
            <c:dLbl>
              <c:idx val="0"/>
              <c:layout>
                <c:manualLayout>
                  <c:x val="-3.3825342621423629E-3"/>
                  <c:y val="-3.3333326603406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207876883565534E-2"/>
                  <c:y val="-2.307691841774312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accent3"/>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ERQV MJ/PJ</c:v>
                </c:pt>
                <c:pt idx="1">
                  <c:v>ERQV LMJ/PJ</c:v>
                </c:pt>
              </c:strCache>
            </c:strRef>
          </c:cat>
          <c:val>
            <c:numRef>
              <c:f>Sheet1!$B$2:$B$3</c:f>
              <c:numCache>
                <c:formatCode>0.00%</c:formatCode>
                <c:ptCount val="2"/>
                <c:pt idx="0">
                  <c:v>0.99629999999999996</c:v>
                </c:pt>
                <c:pt idx="1">
                  <c:v>0.73150000000000004</c:v>
                </c:pt>
              </c:numCache>
            </c:numRef>
          </c:val>
          <c:extLst xmlns:c16r2="http://schemas.microsoft.com/office/drawing/2015/06/chart">
            <c:ext xmlns:c16="http://schemas.microsoft.com/office/drawing/2014/chart" uri="{C3380CC4-5D6E-409C-BE32-E72D297353CC}">
              <c16:uniqueId val="{00000000-2572-47D6-91B5-B08EA9A0FA41}"/>
            </c:ext>
          </c:extLst>
        </c:ser>
        <c:ser>
          <c:idx val="1"/>
          <c:order val="1"/>
          <c:tx>
            <c:strRef>
              <c:f>Sheet1!$C$1</c:f>
              <c:strCache>
                <c:ptCount val="1"/>
                <c:pt idx="0">
                  <c:v>Season 2022-23</c:v>
                </c:pt>
              </c:strCache>
            </c:strRef>
          </c:tx>
          <c:spPr>
            <a:solidFill>
              <a:schemeClr val="accent2">
                <a:tint val="77000"/>
              </a:schemeClr>
            </a:solidFill>
            <a:ln>
              <a:noFill/>
            </a:ln>
            <a:effectLst/>
            <a:sp3d/>
          </c:spPr>
          <c:invertIfNegative val="0"/>
          <c:dLbls>
            <c:dLbl>
              <c:idx val="0"/>
              <c:layout>
                <c:manualLayout>
                  <c:x val="3.0442808359280892E-2"/>
                  <c:y val="-5.64102450211498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A22-400F-B5C2-0731C9445767}"/>
                </c:ext>
                <c:ext xmlns:c15="http://schemas.microsoft.com/office/drawing/2012/chart" uri="{CE6537A1-D6FC-4f65-9D91-7224C49458BB}">
                  <c15:layout/>
                </c:ext>
              </c:extLst>
            </c:dLbl>
            <c:dLbl>
              <c:idx val="1"/>
              <c:layout>
                <c:manualLayout>
                  <c:x val="5.1865525352848926E-2"/>
                  <c:y val="-1.2820510232079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22-400F-B5C2-0731C9445767}"/>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accent3"/>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ERQV MJ/PJ</c:v>
                </c:pt>
                <c:pt idx="1">
                  <c:v>ERQV LMJ/PJ</c:v>
                </c:pt>
              </c:strCache>
            </c:strRef>
          </c:cat>
          <c:val>
            <c:numRef>
              <c:f>Sheet1!$C$2:$C$3</c:f>
              <c:numCache>
                <c:formatCode>0.00%</c:formatCode>
                <c:ptCount val="2"/>
                <c:pt idx="0">
                  <c:v>0.9788</c:v>
                </c:pt>
                <c:pt idx="1">
                  <c:v>0.73007599999999995</c:v>
                </c:pt>
              </c:numCache>
            </c:numRef>
          </c:val>
          <c:extLst xmlns:c16r2="http://schemas.microsoft.com/office/drawing/2015/06/chart">
            <c:ext xmlns:c16="http://schemas.microsoft.com/office/drawing/2014/chart" uri="{C3380CC4-5D6E-409C-BE32-E72D297353CC}">
              <c16:uniqueId val="{00000001-2572-47D6-91B5-B08EA9A0FA41}"/>
            </c:ext>
          </c:extLst>
        </c:ser>
        <c:dLbls>
          <c:showLegendKey val="0"/>
          <c:showVal val="1"/>
          <c:showCatName val="0"/>
          <c:showSerName val="0"/>
          <c:showPercent val="0"/>
          <c:showBubbleSize val="0"/>
        </c:dLbls>
        <c:gapWidth val="403"/>
        <c:gapDepth val="407"/>
        <c:shape val="box"/>
        <c:axId val="328619064"/>
        <c:axId val="328623376"/>
        <c:axId val="0"/>
      </c:bar3DChart>
      <c:catAx>
        <c:axId val="328619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28623376"/>
        <c:crosses val="autoZero"/>
        <c:auto val="1"/>
        <c:lblAlgn val="ctr"/>
        <c:lblOffset val="100"/>
        <c:noMultiLvlLbl val="0"/>
      </c:catAx>
      <c:valAx>
        <c:axId val="328623376"/>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328619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solidFill>
          <a:schemeClr val="tx1"/>
        </a:solidFill>
        <a:ln>
          <a:noFill/>
        </a:ln>
        <a:effectLst/>
        <a:sp3d/>
      </c:spPr>
    </c:sideWall>
    <c:backWall>
      <c:thickness val="0"/>
      <c:spPr>
        <a:solidFill>
          <a:schemeClr val="tx1"/>
        </a:solidFill>
        <a:ln>
          <a:noFill/>
        </a:ln>
        <a:effectLst/>
        <a:sp3d/>
      </c:spPr>
    </c:backWall>
    <c:plotArea>
      <c:layout>
        <c:manualLayout>
          <c:layoutTarget val="inner"/>
          <c:xMode val="edge"/>
          <c:yMode val="edge"/>
          <c:x val="1.1756348474461045E-2"/>
          <c:y val="1.87553326247165E-2"/>
          <c:w val="0.9741360333561857"/>
          <c:h val="0.80152907648815996"/>
        </c:manualLayout>
      </c:layout>
      <c:bar3DChart>
        <c:barDir val="col"/>
        <c:grouping val="clustered"/>
        <c:varyColors val="0"/>
        <c:ser>
          <c:idx val="0"/>
          <c:order val="0"/>
          <c:tx>
            <c:strRef>
              <c:f>Sheet1!$A$2</c:f>
              <c:strCache>
                <c:ptCount val="1"/>
                <c:pt idx="0">
                  <c:v>Near Miss</c:v>
                </c:pt>
              </c:strCache>
            </c:strRef>
          </c:tx>
          <c:spPr>
            <a:gradFill rotWithShape="1">
              <a:gsLst>
                <a:gs pos="0">
                  <a:schemeClr val="accent1">
                    <a:shade val="85000"/>
                  </a:schemeClr>
                </a:gs>
                <a:gs pos="100000">
                  <a:schemeClr val="accent1">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c:spPr>
          <c:invertIfNegative val="0"/>
          <c:dLbls>
            <c:dLbl>
              <c:idx val="0"/>
              <c:layout>
                <c:manualLayout>
                  <c:x val="1.1756348474461044E-3"/>
                  <c:y val="-2.1099749202806065E-2"/>
                </c:manualLayout>
              </c:layout>
              <c:tx>
                <c:rich>
                  <a:bodyPr/>
                  <a:lstStyle/>
                  <a:p>
                    <a:fld id="{1B0A4697-5A08-44F3-9E81-C60C171069B2}" type="SERIESNAME">
                      <a:rPr lang="en-US" smtClean="0"/>
                      <a:pPr/>
                      <a:t>[SERIES NAME]</a:t>
                    </a:fld>
                    <a:r>
                      <a:rPr lang="en-US" baseline="0" smtClean="0"/>
                      <a:t>   </a:t>
                    </a:r>
                    <a:fld id="{2F0A65C3-3BE1-4EED-8959-141CE436612B}" type="VALUE">
                      <a:rPr lang="en-US" baseline="0"/>
                      <a:pPr/>
                      <a:t>[VALUE]</a:t>
                    </a:fld>
                    <a:endParaRPr lang="en-US" baseline="0" smtClean="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Lst>
            </c:dLbl>
            <c:dLbl>
              <c:idx val="1"/>
              <c:layout>
                <c:manualLayout>
                  <c:x val="1.4107618169353211E-2"/>
                  <c:y val="-3.0477415515164315E-2"/>
                </c:manualLayout>
              </c:layout>
              <c:tx>
                <c:rich>
                  <a:bodyPr/>
                  <a:lstStyle/>
                  <a:p>
                    <a:fld id="{1B5F1A4D-1FF4-4108-9784-5EBBE22D86E3}" type="SERIESNAME">
                      <a:rPr lang="en-US" smtClean="0"/>
                      <a:pPr/>
                      <a:t>[SERIES NAME]</a:t>
                    </a:fld>
                    <a:r>
                      <a:rPr lang="en-US" baseline="0" smtClean="0"/>
                      <a:t>  </a:t>
                    </a:r>
                    <a:fld id="{FF496C79-2FBE-4345-97D7-FD50BEED2EF4}" type="VALUE">
                      <a:rPr lang="en-US" baseline="0" smtClean="0"/>
                      <a:pPr/>
                      <a:t>[VALUE]</a:t>
                    </a:fld>
                    <a:endParaRPr lang="en-US" baseline="0" smtClean="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Lst>
            </c:dLbl>
            <c:dLbl>
              <c:idx val="2"/>
              <c:layout>
                <c:manualLayout>
                  <c:x val="1.5283253016799359E-2"/>
                  <c:y val="-2.3444165780895625E-2"/>
                </c:manualLayout>
              </c:layout>
              <c:tx>
                <c:rich>
                  <a:bodyPr/>
                  <a:lstStyle/>
                  <a:p>
                    <a:fld id="{4E4993B1-E78A-482E-9FE5-AFCBE4D4B7B0}" type="SERIESNAME">
                      <a:rPr lang="en-US" smtClean="0"/>
                      <a:pPr/>
                      <a:t>[SERIES NAME]</a:t>
                    </a:fld>
                    <a:r>
                      <a:rPr lang="en-US" baseline="0" smtClean="0"/>
                      <a:t>  </a:t>
                    </a:r>
                    <a:fld id="{1AF6FDC6-56DB-4174-9738-C81E3B143BAE}" type="VALUE">
                      <a:rPr lang="en-US" baseline="0"/>
                      <a:pPr/>
                      <a:t>[VALUE]</a:t>
                    </a:fld>
                    <a:endParaRPr lang="en-US" baseline="0" smtClean="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2021</c:v>
                </c:pt>
                <c:pt idx="1">
                  <c:v>2022</c:v>
                </c:pt>
                <c:pt idx="2">
                  <c:v>2023</c:v>
                </c:pt>
              </c:strCache>
            </c:strRef>
          </c:cat>
          <c:val>
            <c:numRef>
              <c:f>Sheet1!$B$2:$D$2</c:f>
              <c:numCache>
                <c:formatCode>General</c:formatCode>
                <c:ptCount val="3"/>
                <c:pt idx="0">
                  <c:v>49</c:v>
                </c:pt>
                <c:pt idx="1">
                  <c:v>38</c:v>
                </c:pt>
                <c:pt idx="2">
                  <c:v>29</c:v>
                </c:pt>
              </c:numCache>
            </c:numRef>
          </c:val>
          <c:extLst xmlns:c16r2="http://schemas.microsoft.com/office/drawing/2015/06/chart">
            <c:ext xmlns:c16="http://schemas.microsoft.com/office/drawing/2014/chart" uri="{C3380CC4-5D6E-409C-BE32-E72D297353CC}">
              <c16:uniqueId val="{00000000-EDE8-4679-BD2A-80194F94C1F8}"/>
            </c:ext>
          </c:extLst>
        </c:ser>
        <c:ser>
          <c:idx val="1"/>
          <c:order val="1"/>
          <c:tx>
            <c:strRef>
              <c:f>Sheet1!$A$3</c:f>
              <c:strCache>
                <c:ptCount val="1"/>
                <c:pt idx="0">
                  <c:v>Minor (FAC)</c:v>
                </c:pt>
              </c:strCache>
            </c:strRef>
          </c:tx>
          <c:spPr>
            <a:gradFill rotWithShape="1">
              <a:gsLst>
                <a:gs pos="0">
                  <a:schemeClr val="accent2">
                    <a:shade val="85000"/>
                  </a:schemeClr>
                </a:gs>
                <a:gs pos="100000">
                  <a:schemeClr val="accent2">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c:spPr>
          <c:invertIfNegative val="0"/>
          <c:dLbls>
            <c:dLbl>
              <c:idx val="0"/>
              <c:layout>
                <c:manualLayout>
                  <c:x val="8.8172613558457846E-2"/>
                  <c:y val="-0.12894281949506067"/>
                </c:manualLayout>
              </c:layout>
              <c:tx>
                <c:rich>
                  <a:bodyPr/>
                  <a:lstStyle/>
                  <a:p>
                    <a:fld id="{C832A44F-2034-48E2-BCC9-80DF1DBBEAA3}" type="SERIESNAME">
                      <a:rPr lang="en-US" smtClean="0"/>
                      <a:pPr/>
                      <a:t>[SERIES NAME]</a:t>
                    </a:fld>
                    <a:r>
                      <a:rPr lang="en-US" baseline="0" dirty="0" smtClean="0"/>
                      <a:t>  </a:t>
                    </a:r>
                    <a:fld id="{2EEED695-E595-43B2-86D5-5895C089C7FB}" type="VALUE">
                      <a:rPr lang="en-US" baseline="0"/>
                      <a:pPr/>
                      <a:t>[VALUE]</a:t>
                    </a:fld>
                    <a:endParaRPr lang="en-US" baseline="0" dirty="0" smtClean="0"/>
                  </a:p>
                </c:rich>
              </c:tx>
              <c:showLegendKey val="0"/>
              <c:showVal val="1"/>
              <c:showCatName val="0"/>
              <c:showSerName val="1"/>
              <c:showPercent val="0"/>
              <c:showBubbleSize val="0"/>
              <c:separator>, </c:separator>
              <c:extLst>
                <c:ext xmlns:c15="http://schemas.microsoft.com/office/drawing/2012/chart" uri="{CE6537A1-D6FC-4f65-9D91-7224C49458BB}">
                  <c15:layout>
                    <c:manualLayout>
                      <c:w val="0.24064662138281689"/>
                      <c:h val="0.11007035834130495"/>
                    </c:manualLayout>
                  </c15:layout>
                  <c15:dlblFieldTable/>
                  <c15:showDataLabelsRange val="0"/>
                </c:ext>
              </c:extLst>
            </c:dLbl>
            <c:dLbl>
              <c:idx val="1"/>
              <c:layout>
                <c:manualLayout>
                  <c:x val="9.2875152948242168E-2"/>
                  <c:y val="-0.11956524548256769"/>
                </c:manualLayout>
              </c:layout>
              <c:tx>
                <c:rich>
                  <a:bodyPr/>
                  <a:lstStyle/>
                  <a:p>
                    <a:fld id="{C86972F9-1EEC-47DC-92AE-095122191E94}" type="SERIESNAME">
                      <a:rPr lang="en-US" smtClean="0"/>
                      <a:pPr/>
                      <a:t>[SERIES NAME]</a:t>
                    </a:fld>
                    <a:r>
                      <a:rPr lang="en-US" baseline="0" dirty="0" smtClean="0"/>
                      <a:t>  </a:t>
                    </a:r>
                    <a:fld id="{CD608668-0015-47BB-A4A9-99800D781F83}" type="VALUE">
                      <a:rPr lang="en-US" baseline="0"/>
                      <a:pPr/>
                      <a:t>[VALUE]</a:t>
                    </a:fld>
                    <a:endParaRPr lang="en-US" baseline="0" dirty="0" smtClean="0"/>
                  </a:p>
                </c:rich>
              </c:tx>
              <c:showLegendKey val="0"/>
              <c:showVal val="1"/>
              <c:showCatName val="0"/>
              <c:showSerName val="1"/>
              <c:showPercent val="0"/>
              <c:showBubbleSize val="0"/>
              <c:separator>, </c:separator>
              <c:extLst>
                <c:ext xmlns:c15="http://schemas.microsoft.com/office/drawing/2012/chart" uri="{CE6537A1-D6FC-4f65-9D91-7224C49458BB}">
                  <c15:layout>
                    <c:manualLayout>
                      <c:w val="0.23829535168792468"/>
                      <c:h val="0.11007035834130495"/>
                    </c:manualLayout>
                  </c15:layout>
                  <c15:dlblFieldTable/>
                  <c15:showDataLabelsRange val="0"/>
                </c:ext>
              </c:extLst>
            </c:dLbl>
            <c:dLbl>
              <c:idx val="2"/>
              <c:layout>
                <c:manualLayout>
                  <c:x val="6.3484281762089728E-2"/>
                  <c:y val="-0.13597606922932945"/>
                </c:manualLayout>
              </c:layout>
              <c:tx>
                <c:rich>
                  <a:bodyPr/>
                  <a:lstStyle/>
                  <a:p>
                    <a:fld id="{84007F7A-CFE6-4A12-96F9-7BB38B83CB57}" type="SERIESNAME">
                      <a:rPr lang="en-US" smtClean="0"/>
                      <a:pPr/>
                      <a:t>[SERIES NAME]</a:t>
                    </a:fld>
                    <a:r>
                      <a:rPr lang="en-US" baseline="0" dirty="0" smtClean="0"/>
                      <a:t>  </a:t>
                    </a:r>
                    <a:fld id="{B386FD62-DCC5-4A93-B988-ED490260427A}" type="VALUE">
                      <a:rPr lang="en-US" baseline="0"/>
                      <a:pPr/>
                      <a:t>[VALUE]</a:t>
                    </a:fld>
                    <a:endParaRPr lang="en-US" baseline="0" dirty="0" smtClean="0"/>
                  </a:p>
                </c:rich>
              </c:tx>
              <c:showLegendKey val="0"/>
              <c:showVal val="1"/>
              <c:showCatName val="0"/>
              <c:showSerName val="1"/>
              <c:showPercent val="0"/>
              <c:showBubbleSize val="0"/>
              <c:separator>, </c:separator>
              <c:extLst>
                <c:ext xmlns:c15="http://schemas.microsoft.com/office/drawing/2012/chart" uri="{CE6537A1-D6FC-4f65-9D91-7224C49458BB}">
                  <c15:layout>
                    <c:manualLayout>
                      <c:w val="0.28767201528066105"/>
                      <c:h val="0.11007035834130495"/>
                    </c:manualLayout>
                  </c15:layout>
                  <c15:dlblFieldTable/>
                  <c15:showDataLabelsRange val="0"/>
                </c:ext>
              </c:extLst>
            </c:dLbl>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Sheet1!$B$1:$D$1</c:f>
              <c:strCache>
                <c:ptCount val="3"/>
                <c:pt idx="0">
                  <c:v>2021</c:v>
                </c:pt>
                <c:pt idx="1">
                  <c:v>2022</c:v>
                </c:pt>
                <c:pt idx="2">
                  <c:v>2023</c:v>
                </c:pt>
              </c:strCache>
            </c:strRef>
          </c:cat>
          <c:val>
            <c:numRef>
              <c:f>Sheet1!$B$3:$D$3</c:f>
              <c:numCache>
                <c:formatCode>General</c:formatCode>
                <c:ptCount val="3"/>
                <c:pt idx="0">
                  <c:v>18</c:v>
                </c:pt>
                <c:pt idx="1">
                  <c:v>13</c:v>
                </c:pt>
                <c:pt idx="2">
                  <c:v>7</c:v>
                </c:pt>
              </c:numCache>
            </c:numRef>
          </c:val>
          <c:extLst xmlns:c16r2="http://schemas.microsoft.com/office/drawing/2015/06/chart">
            <c:ext xmlns:c16="http://schemas.microsoft.com/office/drawing/2014/chart" uri="{C3380CC4-5D6E-409C-BE32-E72D297353CC}">
              <c16:uniqueId val="{00000001-EDE8-4679-BD2A-80194F94C1F8}"/>
            </c:ext>
          </c:extLst>
        </c:ser>
        <c:ser>
          <c:idx val="2"/>
          <c:order val="2"/>
          <c:tx>
            <c:strRef>
              <c:f>Sheet1!$A$4</c:f>
              <c:strCache>
                <c:ptCount val="1"/>
                <c:pt idx="0">
                  <c:v>LTI </c:v>
                </c:pt>
              </c:strCache>
            </c:strRef>
          </c:tx>
          <c:spPr>
            <a:gradFill rotWithShape="1">
              <a:gsLst>
                <a:gs pos="0">
                  <a:schemeClr val="accent3">
                    <a:shade val="85000"/>
                  </a:schemeClr>
                </a:gs>
                <a:gs pos="100000">
                  <a:schemeClr val="accent3">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c:spPr>
          <c:invertIfNegative val="0"/>
          <c:dLbls>
            <c:dLbl>
              <c:idx val="0"/>
              <c:layout>
                <c:manualLayout>
                  <c:x val="4.5849805335234591E-2"/>
                  <c:y val="-5.6265905574284222E-2"/>
                </c:manualLayout>
              </c:layout>
              <c:tx>
                <c:rich>
                  <a:bodyPr/>
                  <a:lstStyle/>
                  <a:p>
                    <a:fld id="{42916134-1D4F-42D1-AF81-829579AFE729}" type="SERIESNAME">
                      <a:rPr lang="en-US" smtClean="0"/>
                      <a:pPr/>
                      <a:t>[SERIES NAME]</a:t>
                    </a:fld>
                    <a:r>
                      <a:rPr lang="en-US" baseline="0" dirty="0" smtClean="0"/>
                      <a:t> </a:t>
                    </a:r>
                    <a:fld id="{A7518F6B-CE71-48CC-8095-2E9D2B7E77F0}" type="VALUE">
                      <a:rPr lang="en-US" baseline="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layout>
                    <c:manualLayout>
                      <c:w val="0.25012223825323243"/>
                      <c:h val="0.11007035834130495"/>
                    </c:manualLayout>
                  </c15:layout>
                  <c15:dlblFieldTable/>
                  <c15:showDataLabelsRange val="0"/>
                </c:ext>
              </c:extLst>
            </c:dLbl>
            <c:dLbl>
              <c:idx val="1"/>
              <c:layout>
                <c:manualLayout>
                  <c:x val="2.9390917470989129E-2"/>
                  <c:y val="-1.4066407168672097E-2"/>
                </c:manualLayout>
              </c:layout>
              <c:tx>
                <c:rich>
                  <a:bodyPr/>
                  <a:lstStyle/>
                  <a:p>
                    <a:fld id="{33C104DD-7AE0-4AF5-A588-34BF1646AFB1}" type="SERIESNAME">
                      <a:rPr lang="en-US" smtClean="0"/>
                      <a:pPr/>
                      <a:t>[SERIES NAME]</a:t>
                    </a:fld>
                    <a:r>
                      <a:rPr lang="en-US" baseline="0" dirty="0" smtClean="0"/>
                      <a:t> </a:t>
                    </a:r>
                    <a:fld id="{9C878FA2-E27A-4B43-AB8F-C668455C4510}" type="VALUE">
                      <a:rPr lang="en-US" baseline="0"/>
                      <a:pPr/>
                      <a:t>[VALUE]</a:t>
                    </a:fld>
                    <a:endParaRPr lang="en-US" baseline="0" dirty="0" smtClean="0"/>
                  </a:p>
                </c:rich>
              </c:tx>
              <c:showLegendKey val="0"/>
              <c:showVal val="1"/>
              <c:showCatName val="0"/>
              <c:showSerName val="1"/>
              <c:showPercent val="0"/>
              <c:showBubbleSize val="0"/>
              <c:extLst>
                <c:ext xmlns:c15="http://schemas.microsoft.com/office/drawing/2012/chart" uri="{CE6537A1-D6FC-4f65-9D91-7224C49458BB}">
                  <c15:layout>
                    <c:manualLayout>
                      <c:w val="0.24894660340578634"/>
                      <c:h val="0.11007035834130495"/>
                    </c:manualLayout>
                  </c15:layout>
                  <c15:dlblFieldTable/>
                  <c15:showDataLabelsRange val="0"/>
                </c:ext>
              </c:extLst>
            </c:dLbl>
            <c:dLbl>
              <c:idx val="2"/>
              <c:layout>
                <c:manualLayout>
                  <c:x val="4.4674170487788489E-2"/>
                  <c:y val="-7.5021238199000723E-2"/>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9126945791384612"/>
                      <c:h val="0.11007035834130495"/>
                    </c:manualLayout>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2021</c:v>
                </c:pt>
                <c:pt idx="1">
                  <c:v>2022</c:v>
                </c:pt>
                <c:pt idx="2">
                  <c:v>2023</c:v>
                </c:pt>
              </c:strCache>
            </c:strRef>
          </c:cat>
          <c:val>
            <c:numRef>
              <c:f>Sheet1!$B$4:$D$4</c:f>
              <c:numCache>
                <c:formatCode>General</c:formatCode>
                <c:ptCount val="3"/>
                <c:pt idx="0">
                  <c:v>9</c:v>
                </c:pt>
                <c:pt idx="1">
                  <c:v>7</c:v>
                </c:pt>
                <c:pt idx="2">
                  <c:v>4</c:v>
                </c:pt>
              </c:numCache>
            </c:numRef>
          </c:val>
          <c:extLst xmlns:c16r2="http://schemas.microsoft.com/office/drawing/2015/06/chart">
            <c:ext xmlns:c16="http://schemas.microsoft.com/office/drawing/2014/chart" uri="{C3380CC4-5D6E-409C-BE32-E72D297353CC}">
              <c16:uniqueId val="{00000002-EDE8-4679-BD2A-80194F94C1F8}"/>
            </c:ext>
          </c:extLst>
        </c:ser>
        <c:ser>
          <c:idx val="3"/>
          <c:order val="3"/>
          <c:tx>
            <c:strRef>
              <c:f>Sheet1!$A$5</c:f>
              <c:strCache>
                <c:ptCount val="1"/>
                <c:pt idx="0">
                  <c:v>Fatality</c:v>
                </c:pt>
              </c:strCache>
            </c:strRef>
          </c:tx>
          <c:spPr>
            <a:gradFill rotWithShape="1">
              <a:gsLst>
                <a:gs pos="0">
                  <a:schemeClr val="accent4">
                    <a:shade val="85000"/>
                  </a:schemeClr>
                </a:gs>
                <a:gs pos="100000">
                  <a:schemeClr val="accent4">
                    <a:tint val="90000"/>
                    <a:alpha val="100000"/>
                    <a:satMod val="180000"/>
                  </a:schemeClr>
                </a:gs>
              </a:gsLst>
              <a:path path="circle">
                <a:fillToRect l="100000" t="100000" r="100000" b="100000"/>
              </a:path>
            </a:gradFill>
            <a:ln>
              <a:noFill/>
            </a:ln>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c:spPr>
          <c:invertIfNegative val="0"/>
          <c:dLbls>
            <c:dLbl>
              <c:idx val="0"/>
              <c:layout>
                <c:manualLayout>
                  <c:x val="3.9971584813167552E-2"/>
                  <c:y val="-5.8610414452239148E-2"/>
                </c:manualLayout>
              </c:layout>
              <c:tx>
                <c:rich>
                  <a:bodyPr/>
                  <a:lstStyle/>
                  <a:p>
                    <a:fld id="{8E0F252E-CB4C-4911-A0A8-8DFA00A7DBB1}" type="SERIESNAME">
                      <a:rPr lang="en-US" smtClean="0"/>
                      <a:pPr/>
                      <a:t>[SERIES NAME]</a:t>
                    </a:fld>
                    <a:r>
                      <a:rPr lang="en-US" baseline="0" dirty="0" smtClean="0"/>
                      <a:t>  </a:t>
                    </a:r>
                    <a:fld id="{65FE9716-698B-487E-BCEF-8BCE81A2D09A}" type="VALUE">
                      <a:rPr lang="en-US" baseline="0"/>
                      <a:pPr/>
                      <a:t>[VALUE]</a:t>
                    </a:fld>
                    <a:endParaRPr lang="en-US" baseline="0" dirty="0" smtClean="0"/>
                  </a:p>
                </c:rich>
              </c:tx>
              <c:showLegendKey val="0"/>
              <c:showVal val="1"/>
              <c:showCatName val="0"/>
              <c:showSerName val="1"/>
              <c:showPercent val="1"/>
              <c:showBubbleSize val="0"/>
              <c:extLst>
                <c:ext xmlns:c15="http://schemas.microsoft.com/office/drawing/2012/chart" uri="{CE6537A1-D6FC-4f65-9D91-7224C49458BB}">
                  <c15:dlblFieldTable/>
                  <c15:showDataLabelsRange val="0"/>
                </c:ext>
              </c:extLst>
            </c:dLbl>
            <c:dLbl>
              <c:idx val="1"/>
              <c:layout>
                <c:manualLayout>
                  <c:x val="5.0552298440182497E-2"/>
                  <c:y val="-3.9855081827522565E-2"/>
                </c:manualLayout>
              </c:layout>
              <c:tx>
                <c:rich>
                  <a:bodyPr/>
                  <a:lstStyle/>
                  <a:p>
                    <a:fld id="{70F48833-A4E1-4B97-9160-F4A56F72D87D}" type="SERIESNAME">
                      <a:rPr lang="en-US" smtClean="0"/>
                      <a:pPr/>
                      <a:t>[SERIES NAME]</a:t>
                    </a:fld>
                    <a:r>
                      <a:rPr lang="en-US" baseline="0" dirty="0" smtClean="0"/>
                      <a:t>  </a:t>
                    </a:r>
                    <a:fld id="{31E8A9B5-93C7-48EB-AB22-7CBFD3ED415D}" type="VALUE">
                      <a:rPr lang="en-US" baseline="0"/>
                      <a:pPr/>
                      <a:t>[VALUE]</a:t>
                    </a:fld>
                    <a:endParaRPr lang="en-US" baseline="0" dirty="0" smtClean="0"/>
                  </a:p>
                </c:rich>
              </c:tx>
              <c:showLegendKey val="0"/>
              <c:showVal val="1"/>
              <c:showCatName val="0"/>
              <c:showSerName val="1"/>
              <c:showPercent val="1"/>
              <c:showBubbleSize val="0"/>
              <c:extLst>
                <c:ext xmlns:c15="http://schemas.microsoft.com/office/drawing/2012/chart" uri="{CE6537A1-D6FC-4f65-9D91-7224C49458BB}">
                  <c15:dlblFieldTable/>
                  <c15:showDataLabelsRange val="0"/>
                </c:ext>
              </c:extLst>
            </c:dLbl>
            <c:dLbl>
              <c:idx val="2"/>
              <c:layout>
                <c:manualLayout>
                  <c:x val="1.5283253016799359E-2"/>
                  <c:y val="-8.4398996811224258E-2"/>
                </c:manualLayout>
              </c:layout>
              <c:tx>
                <c:rich>
                  <a:bodyPr/>
                  <a:lstStyle/>
                  <a:p>
                    <a:fld id="{7E5E7365-57AF-4914-AA9D-45912F0E7269}" type="SERIESNAME">
                      <a:rPr lang="en-US" smtClean="0"/>
                      <a:pPr/>
                      <a:t>[SERIES NAME]</a:t>
                    </a:fld>
                    <a:r>
                      <a:rPr lang="en-US" baseline="0" dirty="0" smtClean="0"/>
                      <a:t>  </a:t>
                    </a:r>
                    <a:fld id="{6BEC69AE-74BD-4F23-B961-BAA1C8B9CE72}" type="VALUE">
                      <a:rPr lang="en-US" baseline="0"/>
                      <a:pPr/>
                      <a:t>[VALUE]</a:t>
                    </a:fld>
                    <a:endParaRPr lang="en-US" baseline="0" dirty="0" smtClean="0"/>
                  </a:p>
                </c:rich>
              </c:tx>
              <c:showLegendKey val="0"/>
              <c:showVal val="1"/>
              <c:showCatName val="0"/>
              <c:showSerName val="1"/>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1"/>
            <c:showPercent val="1"/>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2021</c:v>
                </c:pt>
                <c:pt idx="1">
                  <c:v>2022</c:v>
                </c:pt>
                <c:pt idx="2">
                  <c:v>2023</c:v>
                </c:pt>
              </c:strCache>
            </c:strRef>
          </c:cat>
          <c:val>
            <c:numRef>
              <c:f>Sheet1!$B$5:$D$5</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4-EDE8-4679-BD2A-80194F94C1F8}"/>
            </c:ext>
          </c:extLst>
        </c:ser>
        <c:dLbls>
          <c:showLegendKey val="0"/>
          <c:showVal val="0"/>
          <c:showCatName val="0"/>
          <c:showSerName val="0"/>
          <c:showPercent val="0"/>
          <c:showBubbleSize val="0"/>
        </c:dLbls>
        <c:gapWidth val="150"/>
        <c:shape val="box"/>
        <c:axId val="331577912"/>
        <c:axId val="331579480"/>
        <c:axId val="0"/>
      </c:bar3DChart>
      <c:catAx>
        <c:axId val="331577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crossAx val="331579480"/>
        <c:crosses val="autoZero"/>
        <c:auto val="1"/>
        <c:lblAlgn val="ctr"/>
        <c:lblOffset val="100"/>
        <c:noMultiLvlLbl val="0"/>
      </c:catAx>
      <c:valAx>
        <c:axId val="3315794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3157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607244515514596E-2"/>
          <c:y val="0"/>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4711872"/>
        <c:axId val="266208480"/>
        <c:axId val="0"/>
      </c:bar3DChart>
      <c:catAx>
        <c:axId val="2647118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208480"/>
        <c:crosses val="autoZero"/>
        <c:auto val="1"/>
        <c:lblAlgn val="ctr"/>
        <c:lblOffset val="100"/>
        <c:noMultiLvlLbl val="0"/>
      </c:catAx>
      <c:valAx>
        <c:axId val="2662084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47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209264"/>
        <c:axId val="321616448"/>
        <c:axId val="0"/>
      </c:bar3DChart>
      <c:catAx>
        <c:axId val="2662092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21616448"/>
        <c:crosses val="autoZero"/>
        <c:auto val="1"/>
        <c:lblAlgn val="ctr"/>
        <c:lblOffset val="100"/>
        <c:noMultiLvlLbl val="0"/>
      </c:catAx>
      <c:valAx>
        <c:axId val="3216164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209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1.1293597064020467E-2"/>
          <c:y val="2.9488232464369792E-2"/>
          <c:w val="0.87577043229577489"/>
          <c:h val="0.87008037812483974"/>
        </c:manualLayout>
      </c:layout>
      <c:bar3DChart>
        <c:barDir val="col"/>
        <c:grouping val="clustered"/>
        <c:varyColors val="0"/>
        <c:ser>
          <c:idx val="0"/>
          <c:order val="0"/>
          <c:tx>
            <c:strRef>
              <c:f>Sheet1!$B$1</c:f>
              <c:strCache>
                <c:ptCount val="1"/>
                <c:pt idx="0">
                  <c:v>2021-22</c:v>
                </c:pt>
              </c:strCache>
            </c:strRef>
          </c:tx>
          <c:spPr>
            <a:solidFill>
              <a:schemeClr val="accent1"/>
            </a:solidFill>
            <a:ln>
              <a:noFill/>
            </a:ln>
            <a:effectLst/>
            <a:sp3d/>
          </c:spPr>
          <c:invertIfNegative val="0"/>
          <c:dLbls>
            <c:dLbl>
              <c:idx val="0"/>
              <c:layout>
                <c:manualLayout>
                  <c:x val="0.14818427258010181"/>
                  <c:y val="-1.287252494091878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fld id="{6DF3C2ED-C33A-46EE-A2A3-FC5AB8B567E2}" type="VALUE">
                      <a:rPr lang="en-US" sz="1400" smtClean="0">
                        <a:effectLst>
                          <a:outerShdw blurRad="38100" dist="38100" dir="2700000" algn="tl">
                            <a:srgbClr val="000000">
                              <a:alpha val="43137"/>
                            </a:srgbClr>
                          </a:outerShdw>
                        </a:effectLst>
                      </a:rPr>
                      <a:pPr>
                        <a:defRPr sz="1400"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19E-4D6A-9349-6C1BD802D6A7}"/>
                </c:ext>
                <c:ext xmlns:c15="http://schemas.microsoft.com/office/drawing/2012/chart" uri="{CE6537A1-D6FC-4f65-9D91-7224C49458BB}">
                  <c15:layout>
                    <c:manualLayout>
                      <c:w val="0.48558658807194932"/>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(Plan)</c:v>
                </c:pt>
              </c:strCache>
            </c:strRef>
          </c:cat>
          <c:val>
            <c:numRef>
              <c:f>Sheet1!$B$2</c:f>
              <c:numCache>
                <c:formatCode>General</c:formatCode>
                <c:ptCount val="1"/>
                <c:pt idx="0">
                  <c:v>95.741</c:v>
                </c:pt>
              </c:numCache>
            </c:numRef>
          </c:val>
          <c:extLst xmlns:c16r2="http://schemas.microsoft.com/office/drawing/2015/06/chart">
            <c:ext xmlns:c16="http://schemas.microsoft.com/office/drawing/2014/chart" uri="{C3380CC4-5D6E-409C-BE32-E72D297353CC}">
              <c16:uniqueId val="{00000001-F19E-4D6A-9349-6C1BD802D6A7}"/>
            </c:ext>
          </c:extLst>
        </c:ser>
        <c:ser>
          <c:idx val="1"/>
          <c:order val="1"/>
          <c:tx>
            <c:strRef>
              <c:f>Sheet1!$C$1</c:f>
              <c:strCache>
                <c:ptCount val="1"/>
                <c:pt idx="0">
                  <c:v>2022-23</c:v>
                </c:pt>
              </c:strCache>
            </c:strRef>
          </c:tx>
          <c:spPr>
            <a:solidFill>
              <a:schemeClr val="accent2"/>
            </a:solidFill>
            <a:ln>
              <a:noFill/>
            </a:ln>
            <a:effectLst/>
            <a:sp3d/>
          </c:spPr>
          <c:invertIfNegative val="0"/>
          <c:dLbls>
            <c:dLbl>
              <c:idx val="0"/>
              <c:layout>
                <c:manualLayout>
                  <c:x val="0.15947483653830213"/>
                  <c:y val="-4.061735662719293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fld id="{37A7DEA2-91E5-4C1A-8025-2A82E73F2FCE}" type="VALUE">
                      <a:rPr lang="en-US" sz="1400" smtClean="0">
                        <a:effectLst>
                          <a:outerShdw blurRad="38100" dist="38100" dir="2700000" algn="tl">
                            <a:srgbClr val="000000">
                              <a:alpha val="43137"/>
                            </a:srgbClr>
                          </a:outerShdw>
                        </a:effectLst>
                      </a:rPr>
                      <a:pPr>
                        <a:defRPr sz="1400" b="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pPr>
                      <a:t>[VALUE]</a:t>
                    </a:fld>
                    <a:r>
                      <a:rPr lang="en-US" sz="1400" dirty="0" smtClean="0">
                        <a:effectLst>
                          <a:outerShdw blurRad="38100" dist="38100" dir="2700000" algn="tl">
                            <a:srgbClr val="000000">
                              <a:alpha val="43137"/>
                            </a:srgbClr>
                          </a:outerShdw>
                        </a:effectLst>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19E-4D6A-9349-6C1BD802D6A7}"/>
                </c:ext>
                <c:ext xmlns:c15="http://schemas.microsoft.com/office/drawing/2012/chart" uri="{CE6537A1-D6FC-4f65-9D91-7224C49458BB}">
                  <c15:layout>
                    <c:manualLayout>
                      <c:w val="0.44109457154595366"/>
                      <c:h val="7.9294714042225517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Mills Extraction (Plan)</c:v>
                </c:pt>
              </c:strCache>
            </c:strRef>
          </c:cat>
          <c:val>
            <c:numRef>
              <c:f>Sheet1!$C$2</c:f>
              <c:numCache>
                <c:formatCode>General</c:formatCode>
                <c:ptCount val="1"/>
                <c:pt idx="0">
                  <c:v>95.120999999999995</c:v>
                </c:pt>
              </c:numCache>
            </c:numRef>
          </c:val>
          <c:extLst xmlns:c16r2="http://schemas.microsoft.com/office/drawing/2015/06/chart">
            <c:ext xmlns:c16="http://schemas.microsoft.com/office/drawing/2014/chart" uri="{C3380CC4-5D6E-409C-BE32-E72D297353CC}">
              <c16:uniqueId val="{00000003-F19E-4D6A-9349-6C1BD802D6A7}"/>
            </c:ext>
          </c:extLst>
        </c:ser>
        <c:dLbls>
          <c:showLegendKey val="0"/>
          <c:showVal val="1"/>
          <c:showCatName val="0"/>
          <c:showSerName val="0"/>
          <c:showPercent val="0"/>
          <c:showBubbleSize val="0"/>
        </c:dLbls>
        <c:gapWidth val="150"/>
        <c:shape val="box"/>
        <c:axId val="266307688"/>
        <c:axId val="266303376"/>
        <c:axId val="0"/>
      </c:bar3DChart>
      <c:catAx>
        <c:axId val="266307688"/>
        <c:scaling>
          <c:orientation val="minMax"/>
        </c:scaling>
        <c:delete val="1"/>
        <c:axPos val="b"/>
        <c:numFmt formatCode="General" sourceLinked="1"/>
        <c:majorTickMark val="none"/>
        <c:minorTickMark val="none"/>
        <c:tickLblPos val="nextTo"/>
        <c:crossAx val="266303376"/>
        <c:crosses val="autoZero"/>
        <c:auto val="1"/>
        <c:lblAlgn val="ctr"/>
        <c:lblOffset val="100"/>
        <c:noMultiLvlLbl val="0"/>
      </c:catAx>
      <c:valAx>
        <c:axId val="26630337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768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592254828954295E-2"/>
          <c:y val="3.4801234209334078E-2"/>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306120"/>
        <c:axId val="266311608"/>
        <c:axId val="0"/>
      </c:bar3DChart>
      <c:catAx>
        <c:axId val="2663061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311608"/>
        <c:crosses val="autoZero"/>
        <c:auto val="1"/>
        <c:lblAlgn val="ctr"/>
        <c:lblOffset val="100"/>
        <c:noMultiLvlLbl val="0"/>
      </c:catAx>
      <c:valAx>
        <c:axId val="26631160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6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3.8221312793752283E-4"/>
          <c:w val="0.37265251900478275"/>
          <c:h val="0.86770541364699916"/>
        </c:manualLayout>
      </c:layout>
      <c:bar3DChart>
        <c:barDir val="col"/>
        <c:grouping val="clustered"/>
        <c:varyColors val="0"/>
        <c:dLbls>
          <c:showLegendKey val="0"/>
          <c:showVal val="1"/>
          <c:showCatName val="0"/>
          <c:showSerName val="0"/>
          <c:showPercent val="0"/>
          <c:showBubbleSize val="0"/>
        </c:dLbls>
        <c:gapWidth val="150"/>
        <c:shape val="box"/>
        <c:axId val="266308080"/>
        <c:axId val="266307296"/>
        <c:axId val="0"/>
      </c:bar3DChart>
      <c:catAx>
        <c:axId val="2663080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66307296"/>
        <c:crosses val="autoZero"/>
        <c:auto val="1"/>
        <c:lblAlgn val="ctr"/>
        <c:lblOffset val="100"/>
        <c:noMultiLvlLbl val="0"/>
      </c:catAx>
      <c:valAx>
        <c:axId val="26630729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630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a:outerShdw blurRad="50800" dist="38100" dir="2700000" algn="tl" rotWithShape="0">
        <a:prstClr val="black">
          <a:alpha val="40000"/>
        </a:prstClr>
      </a:outerShdw>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5">
  <a:schemeClr val="accent2"/>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46F04-B2B8-4192-8101-3CA0DB4D824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72404662-C277-4BD2-9675-B275D677D4FE}">
      <dgm:prSet phldrT="[Text]"/>
      <dgm:spPr/>
      <dgm:t>
        <a:bodyPr/>
        <a:lstStyle/>
        <a:p>
          <a:pPr>
            <a:spcAft>
              <a:spcPts val="0"/>
            </a:spcAft>
          </a:pPr>
          <a:r>
            <a:rPr lang="en-US" b="1" dirty="0" smtClean="0">
              <a:effectLst>
                <a:outerShdw blurRad="38100" dist="38100" dir="2700000" algn="tl">
                  <a:srgbClr val="000000">
                    <a:alpha val="43137"/>
                  </a:srgbClr>
                </a:outerShdw>
              </a:effectLst>
            </a:rPr>
            <a:t>Current capacity       12000 TCD </a:t>
          </a:r>
        </a:p>
        <a:p>
          <a:pPr>
            <a:spcAft>
              <a:spcPts val="0"/>
            </a:spcAft>
          </a:pPr>
          <a:r>
            <a:rPr lang="en-US" b="1" dirty="0" smtClean="0">
              <a:effectLst>
                <a:outerShdw blurRad="38100" dist="38100" dir="2700000" algn="tl">
                  <a:srgbClr val="000000">
                    <a:alpha val="43137"/>
                  </a:srgbClr>
                </a:outerShdw>
              </a:effectLst>
            </a:rPr>
            <a:t>3 times enhancement in 5 years </a:t>
          </a:r>
          <a:endParaRPr lang="en-US" b="1" dirty="0">
            <a:effectLst>
              <a:outerShdw blurRad="38100" dist="38100" dir="2700000" algn="tl">
                <a:srgbClr val="000000">
                  <a:alpha val="43137"/>
                </a:srgbClr>
              </a:outerShdw>
            </a:effectLst>
          </a:endParaRPr>
        </a:p>
      </dgm:t>
    </dgm:pt>
    <dgm:pt modelId="{6DFDF387-8124-4444-BE47-6E565233B50A}" type="parTrans" cxnId="{8B2E5BA3-7E59-40BD-955E-C7B88E9A63FF}">
      <dgm:prSet/>
      <dgm:spPr/>
      <dgm:t>
        <a:bodyPr/>
        <a:lstStyle/>
        <a:p>
          <a:endParaRPr lang="en-US" b="1"/>
        </a:p>
      </dgm:t>
    </dgm:pt>
    <dgm:pt modelId="{01376F2E-7B5A-4F17-BA25-622E70ADA856}" type="sibTrans" cxnId="{8B2E5BA3-7E59-40BD-955E-C7B88E9A63FF}">
      <dgm:prSet/>
      <dgm:spPr/>
      <dgm:t>
        <a:bodyPr/>
        <a:lstStyle/>
        <a:p>
          <a:endParaRPr lang="en-US" b="1"/>
        </a:p>
      </dgm:t>
    </dgm:pt>
    <dgm:pt modelId="{43B34242-8CC0-4994-B576-22C74AC256A9}">
      <dgm:prSet phldrT="[Text]"/>
      <dgm:spPr/>
      <dgm:t>
        <a:bodyPr/>
        <a:lstStyle/>
        <a:p>
          <a:r>
            <a:rPr lang="en-US" b="1" dirty="0" smtClean="0">
              <a:effectLst>
                <a:outerShdw blurRad="38100" dist="38100" dir="2700000" algn="tl">
                  <a:srgbClr val="000000">
                    <a:alpha val="43137"/>
                  </a:srgbClr>
                </a:outerShdw>
              </a:effectLst>
            </a:rPr>
            <a:t>33 years back inception with 4000 TCD</a:t>
          </a:r>
        </a:p>
      </dgm:t>
    </dgm:pt>
    <dgm:pt modelId="{8270ABF9-65AB-457F-93B2-F603727B435E}" type="parTrans" cxnId="{45D0794B-0998-48F1-B28C-ABAEB3540CAC}">
      <dgm:prSet/>
      <dgm:spPr/>
      <dgm:t>
        <a:bodyPr/>
        <a:lstStyle/>
        <a:p>
          <a:endParaRPr lang="en-US" b="1"/>
        </a:p>
      </dgm:t>
    </dgm:pt>
    <dgm:pt modelId="{FA18C352-72B7-4D2B-9D2E-28B11A0E0010}" type="sibTrans" cxnId="{45D0794B-0998-48F1-B28C-ABAEB3540CAC}">
      <dgm:prSet/>
      <dgm:spPr/>
      <dgm:t>
        <a:bodyPr/>
        <a:lstStyle/>
        <a:p>
          <a:endParaRPr lang="en-US" b="1"/>
        </a:p>
      </dgm:t>
    </dgm:pt>
    <dgm:pt modelId="{1B908DA6-AE64-4226-9170-301CFCDE8F9F}">
      <dgm:prSet phldrT="[Text]"/>
      <dgm:spPr/>
      <dgm:t>
        <a:bodyPr/>
        <a:lstStyle/>
        <a:p>
          <a:pPr>
            <a:spcAft>
              <a:spcPts val="0"/>
            </a:spcAft>
          </a:pPr>
          <a:r>
            <a:rPr lang="en-US" b="1" dirty="0" smtClean="0">
              <a:effectLst>
                <a:outerShdw blurRad="38100" dist="38100" dir="2700000" algn="tl">
                  <a:srgbClr val="000000">
                    <a:alpha val="43137"/>
                  </a:srgbClr>
                </a:outerShdw>
              </a:effectLst>
            </a:rPr>
            <a:t>Acquire 2017 by </a:t>
          </a:r>
        </a:p>
        <a:p>
          <a:pPr>
            <a:spcAft>
              <a:spcPts val="0"/>
            </a:spcAft>
          </a:pPr>
          <a:r>
            <a:rPr lang="en-US" b="1" dirty="0" smtClean="0">
              <a:effectLst>
                <a:outerShdw blurRad="38100" dist="38100" dir="2700000" algn="tl">
                  <a:srgbClr val="000000">
                    <a:alpha val="43137"/>
                  </a:srgbClr>
                </a:outerShdw>
              </a:effectLst>
            </a:rPr>
            <a:t>JK regime on design capacity   </a:t>
          </a:r>
          <a:endParaRPr lang="en-US" b="1" dirty="0">
            <a:effectLst>
              <a:outerShdw blurRad="38100" dist="38100" dir="2700000" algn="tl">
                <a:srgbClr val="000000">
                  <a:alpha val="43137"/>
                </a:srgbClr>
              </a:outerShdw>
            </a:effectLst>
          </a:endParaRPr>
        </a:p>
      </dgm:t>
    </dgm:pt>
    <dgm:pt modelId="{EA802D7F-68DF-4CCD-80DA-0DA324A13489}" type="parTrans" cxnId="{82561EAC-8149-491D-BC4F-BA3A5146A0E1}">
      <dgm:prSet/>
      <dgm:spPr/>
      <dgm:t>
        <a:bodyPr/>
        <a:lstStyle/>
        <a:p>
          <a:endParaRPr lang="en-US" b="1"/>
        </a:p>
      </dgm:t>
    </dgm:pt>
    <dgm:pt modelId="{DC23627A-CF5F-4AE1-8FD3-FFF8384F0562}" type="sibTrans" cxnId="{82561EAC-8149-491D-BC4F-BA3A5146A0E1}">
      <dgm:prSet/>
      <dgm:spPr/>
      <dgm:t>
        <a:bodyPr/>
        <a:lstStyle/>
        <a:p>
          <a:endParaRPr lang="en-US" b="1"/>
        </a:p>
      </dgm:t>
    </dgm:pt>
    <dgm:pt modelId="{BAAFEC35-AC7E-4432-ABCB-A32EC5A099D8}">
      <dgm:prSet phldrT="[Text]"/>
      <dgm:spPr/>
      <dgm:t>
        <a:bodyPr/>
        <a:lstStyle/>
        <a:p>
          <a:pPr>
            <a:spcAft>
              <a:spcPts val="0"/>
            </a:spcAft>
          </a:pPr>
          <a:r>
            <a:rPr lang="en-US" b="1" dirty="0" smtClean="0">
              <a:effectLst>
                <a:outerShdw blurRad="38100" dist="38100" dir="2700000" algn="tl">
                  <a:srgbClr val="000000">
                    <a:alpha val="43137"/>
                  </a:srgbClr>
                </a:outerShdw>
              </a:effectLst>
            </a:rPr>
            <a:t>Core</a:t>
          </a:r>
        </a:p>
        <a:p>
          <a:pPr>
            <a:spcAft>
              <a:spcPts val="0"/>
            </a:spcAft>
          </a:pPr>
          <a:r>
            <a:rPr lang="en-US" b="1" dirty="0" smtClean="0">
              <a:effectLst>
                <a:outerShdw blurRad="38100" dist="38100" dir="2700000" algn="tl">
                  <a:srgbClr val="000000">
                    <a:alpha val="43137"/>
                  </a:srgbClr>
                </a:outerShdw>
              </a:effectLst>
            </a:rPr>
            <a:t>Agriculture development to improve business</a:t>
          </a:r>
        </a:p>
        <a:p>
          <a:pPr>
            <a:spcAft>
              <a:spcPts val="0"/>
            </a:spcAft>
          </a:pPr>
          <a:r>
            <a:rPr lang="en-US" b="1" dirty="0" smtClean="0">
              <a:effectLst>
                <a:outerShdw blurRad="38100" dist="38100" dir="2700000" algn="tl">
                  <a:srgbClr val="000000">
                    <a:alpha val="43137"/>
                  </a:srgbClr>
                </a:outerShdw>
              </a:effectLst>
            </a:rPr>
            <a:t>sustainability</a:t>
          </a:r>
          <a:endParaRPr lang="en-US" b="1" dirty="0">
            <a:effectLst>
              <a:outerShdw blurRad="38100" dist="38100" dir="2700000" algn="tl">
                <a:srgbClr val="000000">
                  <a:alpha val="43137"/>
                </a:srgbClr>
              </a:outerShdw>
            </a:effectLst>
          </a:endParaRPr>
        </a:p>
      </dgm:t>
    </dgm:pt>
    <dgm:pt modelId="{F73C6AC4-F2F2-4F64-972C-389DE3181E7E}" type="parTrans" cxnId="{3F680678-D895-43DF-9F27-36813A9FB46F}">
      <dgm:prSet/>
      <dgm:spPr/>
      <dgm:t>
        <a:bodyPr/>
        <a:lstStyle/>
        <a:p>
          <a:endParaRPr lang="en-US" b="1"/>
        </a:p>
      </dgm:t>
    </dgm:pt>
    <dgm:pt modelId="{ECF42BCB-6555-4C32-BCA0-F7CD152F80A9}" type="sibTrans" cxnId="{3F680678-D895-43DF-9F27-36813A9FB46F}">
      <dgm:prSet/>
      <dgm:spPr/>
      <dgm:t>
        <a:bodyPr/>
        <a:lstStyle/>
        <a:p>
          <a:endParaRPr lang="en-US" b="1"/>
        </a:p>
      </dgm:t>
    </dgm:pt>
    <dgm:pt modelId="{10A0D51A-6707-4EFB-B3EF-60049B9C8367}">
      <dgm:prSet phldrT="[Text]"/>
      <dgm:spPr/>
      <dgm:t>
        <a:bodyPr/>
        <a:lstStyle/>
        <a:p>
          <a:pPr>
            <a:spcAft>
              <a:spcPts val="0"/>
            </a:spcAft>
          </a:pPr>
          <a:r>
            <a:rPr lang="en-US" b="1" dirty="0" smtClean="0">
              <a:effectLst>
                <a:outerShdw blurRad="38100" dist="38100" dir="2700000" algn="tl">
                  <a:srgbClr val="000000">
                    <a:alpha val="43137"/>
                  </a:srgbClr>
                </a:outerShdw>
              </a:effectLst>
            </a:rPr>
            <a:t>Scope </a:t>
          </a:r>
        </a:p>
        <a:p>
          <a:pPr>
            <a:spcAft>
              <a:spcPts val="0"/>
            </a:spcAft>
          </a:pPr>
          <a:r>
            <a:rPr lang="en-US" b="1" dirty="0" smtClean="0">
              <a:effectLst>
                <a:outerShdw blurRad="38100" dist="38100" dir="2700000" algn="tl">
                  <a:srgbClr val="000000">
                    <a:alpha val="43137"/>
                  </a:srgbClr>
                </a:outerShdw>
              </a:effectLst>
            </a:rPr>
            <a:t>Capacity, energy efficiency &amp; </a:t>
          </a:r>
        </a:p>
        <a:p>
          <a:pPr>
            <a:spcAft>
              <a:spcPts val="0"/>
            </a:spcAft>
          </a:pPr>
          <a:r>
            <a:rPr lang="en-US" b="1" dirty="0" smtClean="0">
              <a:effectLst>
                <a:outerShdw blurRad="38100" dist="38100" dir="2700000" algn="tl">
                  <a:srgbClr val="000000">
                    <a:alpha val="43137"/>
                  </a:srgbClr>
                </a:outerShdw>
              </a:effectLst>
            </a:rPr>
            <a:t>Quality Sugar production with HSE compliance to projects corporate sector </a:t>
          </a:r>
          <a:endParaRPr lang="en-US" b="1" dirty="0">
            <a:effectLst>
              <a:outerShdw blurRad="38100" dist="38100" dir="2700000" algn="tl">
                <a:srgbClr val="000000">
                  <a:alpha val="43137"/>
                </a:srgbClr>
              </a:outerShdw>
            </a:effectLst>
          </a:endParaRPr>
        </a:p>
      </dgm:t>
    </dgm:pt>
    <dgm:pt modelId="{223243D1-26AD-4F02-8810-8136B61C17F2}" type="parTrans" cxnId="{25E78F7E-D95F-4292-8AC1-8E7E07B8D82A}">
      <dgm:prSet/>
      <dgm:spPr/>
      <dgm:t>
        <a:bodyPr/>
        <a:lstStyle/>
        <a:p>
          <a:endParaRPr lang="en-US" b="1"/>
        </a:p>
      </dgm:t>
    </dgm:pt>
    <dgm:pt modelId="{706BC841-5234-4367-AD3C-AE4959343B1B}" type="sibTrans" cxnId="{25E78F7E-D95F-4292-8AC1-8E7E07B8D82A}">
      <dgm:prSet/>
      <dgm:spPr/>
      <dgm:t>
        <a:bodyPr/>
        <a:lstStyle/>
        <a:p>
          <a:endParaRPr lang="en-US" b="1"/>
        </a:p>
      </dgm:t>
    </dgm:pt>
    <dgm:pt modelId="{82E7E4E8-B902-4F8F-8991-C1B296EE9C84}" type="pres">
      <dgm:prSet presAssocID="{11C46F04-B2B8-4192-8101-3CA0DB4D8243}" presName="diagram" presStyleCnt="0">
        <dgm:presLayoutVars>
          <dgm:dir/>
          <dgm:resizeHandles val="exact"/>
        </dgm:presLayoutVars>
      </dgm:prSet>
      <dgm:spPr/>
      <dgm:t>
        <a:bodyPr/>
        <a:lstStyle/>
        <a:p>
          <a:endParaRPr lang="en-US"/>
        </a:p>
      </dgm:t>
    </dgm:pt>
    <dgm:pt modelId="{6870FBAE-EBA0-4555-8D14-231801C5C11A}" type="pres">
      <dgm:prSet presAssocID="{72404662-C277-4BD2-9675-B275D677D4FE}" presName="node" presStyleLbl="node1" presStyleIdx="0" presStyleCnt="5" custLinFactX="100000" custLinFactNeighborX="110950" custLinFactNeighborY="-9452">
        <dgm:presLayoutVars>
          <dgm:bulletEnabled val="1"/>
        </dgm:presLayoutVars>
      </dgm:prSet>
      <dgm:spPr/>
      <dgm:t>
        <a:bodyPr/>
        <a:lstStyle/>
        <a:p>
          <a:endParaRPr lang="en-US"/>
        </a:p>
      </dgm:t>
    </dgm:pt>
    <dgm:pt modelId="{161FC0E1-CF09-4B41-BEF0-58CCE61199D8}" type="pres">
      <dgm:prSet presAssocID="{01376F2E-7B5A-4F17-BA25-622E70ADA856}" presName="sibTrans" presStyleCnt="0"/>
      <dgm:spPr/>
    </dgm:pt>
    <dgm:pt modelId="{5E23A70F-E548-48F9-9D32-41EAB6B98D16}" type="pres">
      <dgm:prSet presAssocID="{43B34242-8CC0-4994-B576-22C74AC256A9}" presName="node" presStyleLbl="node1" presStyleIdx="1" presStyleCnt="5" custLinFactX="-8402" custLinFactNeighborX="-100000" custLinFactNeighborY="-8751">
        <dgm:presLayoutVars>
          <dgm:bulletEnabled val="1"/>
        </dgm:presLayoutVars>
      </dgm:prSet>
      <dgm:spPr/>
      <dgm:t>
        <a:bodyPr/>
        <a:lstStyle/>
        <a:p>
          <a:endParaRPr lang="en-US"/>
        </a:p>
      </dgm:t>
    </dgm:pt>
    <dgm:pt modelId="{E20F4BF1-9BAD-483F-B812-03EC388C3A22}" type="pres">
      <dgm:prSet presAssocID="{FA18C352-72B7-4D2B-9D2E-28B11A0E0010}" presName="sibTrans" presStyleCnt="0"/>
      <dgm:spPr/>
    </dgm:pt>
    <dgm:pt modelId="{11D8713D-7A81-4A20-96C0-5269C282DB0D}" type="pres">
      <dgm:prSet presAssocID="{1B908DA6-AE64-4226-9170-301CFCDE8F9F}" presName="node" presStyleLbl="node1" presStyleIdx="2" presStyleCnt="5" custLinFactX="-13389" custLinFactNeighborX="-100000" custLinFactNeighborY="-9131">
        <dgm:presLayoutVars>
          <dgm:bulletEnabled val="1"/>
        </dgm:presLayoutVars>
      </dgm:prSet>
      <dgm:spPr/>
      <dgm:t>
        <a:bodyPr/>
        <a:lstStyle/>
        <a:p>
          <a:endParaRPr lang="en-US"/>
        </a:p>
      </dgm:t>
    </dgm:pt>
    <dgm:pt modelId="{F4DA23A2-B8E7-4BE6-8728-E8BEFC21FAD1}" type="pres">
      <dgm:prSet presAssocID="{DC23627A-CF5F-4AE1-8FD3-FFF8384F0562}" presName="sibTrans" presStyleCnt="0"/>
      <dgm:spPr/>
    </dgm:pt>
    <dgm:pt modelId="{ABF01A8A-916E-4D3D-BDD3-6E95241C48AA}" type="pres">
      <dgm:prSet presAssocID="{BAAFEC35-AC7E-4432-ABCB-A32EC5A099D8}" presName="node" presStyleLbl="node1" presStyleIdx="3" presStyleCnt="5" custLinFactNeighborX="-31279" custLinFactNeighborY="-2285">
        <dgm:presLayoutVars>
          <dgm:bulletEnabled val="1"/>
        </dgm:presLayoutVars>
      </dgm:prSet>
      <dgm:spPr/>
      <dgm:t>
        <a:bodyPr/>
        <a:lstStyle/>
        <a:p>
          <a:endParaRPr lang="en-US"/>
        </a:p>
      </dgm:t>
    </dgm:pt>
    <dgm:pt modelId="{538BE6B5-80BD-4AC0-9194-FC515104628D}" type="pres">
      <dgm:prSet presAssocID="{ECF42BCB-6555-4C32-BCA0-F7CD152F80A9}" presName="sibTrans" presStyleCnt="0"/>
      <dgm:spPr/>
    </dgm:pt>
    <dgm:pt modelId="{981C46A1-A61E-46F8-A6E9-5250D981B0D7}" type="pres">
      <dgm:prSet presAssocID="{10A0D51A-6707-4EFB-B3EF-60049B9C8367}" presName="node" presStyleLbl="node1" presStyleIdx="4" presStyleCnt="5" custLinFactNeighborX="23287" custLinFactNeighborY="-5707">
        <dgm:presLayoutVars>
          <dgm:bulletEnabled val="1"/>
        </dgm:presLayoutVars>
      </dgm:prSet>
      <dgm:spPr/>
      <dgm:t>
        <a:bodyPr/>
        <a:lstStyle/>
        <a:p>
          <a:endParaRPr lang="en-US"/>
        </a:p>
      </dgm:t>
    </dgm:pt>
  </dgm:ptLst>
  <dgm:cxnLst>
    <dgm:cxn modelId="{A0E93CDC-68FC-4E6D-A812-11B9D3592E0F}" type="presOf" srcId="{BAAFEC35-AC7E-4432-ABCB-A32EC5A099D8}" destId="{ABF01A8A-916E-4D3D-BDD3-6E95241C48AA}" srcOrd="0" destOrd="0" presId="urn:microsoft.com/office/officeart/2005/8/layout/default"/>
    <dgm:cxn modelId="{8AFCD392-0D5C-487D-A94A-51B1464393B0}" type="presOf" srcId="{43B34242-8CC0-4994-B576-22C74AC256A9}" destId="{5E23A70F-E548-48F9-9D32-41EAB6B98D16}" srcOrd="0" destOrd="0" presId="urn:microsoft.com/office/officeart/2005/8/layout/default"/>
    <dgm:cxn modelId="{82561EAC-8149-491D-BC4F-BA3A5146A0E1}" srcId="{11C46F04-B2B8-4192-8101-3CA0DB4D8243}" destId="{1B908DA6-AE64-4226-9170-301CFCDE8F9F}" srcOrd="2" destOrd="0" parTransId="{EA802D7F-68DF-4CCD-80DA-0DA324A13489}" sibTransId="{DC23627A-CF5F-4AE1-8FD3-FFF8384F0562}"/>
    <dgm:cxn modelId="{3F680678-D895-43DF-9F27-36813A9FB46F}" srcId="{11C46F04-B2B8-4192-8101-3CA0DB4D8243}" destId="{BAAFEC35-AC7E-4432-ABCB-A32EC5A099D8}" srcOrd="3" destOrd="0" parTransId="{F73C6AC4-F2F2-4F64-972C-389DE3181E7E}" sibTransId="{ECF42BCB-6555-4C32-BCA0-F7CD152F80A9}"/>
    <dgm:cxn modelId="{1CD1980F-19FE-4305-AF10-CA26927F9E2E}" type="presOf" srcId="{72404662-C277-4BD2-9675-B275D677D4FE}" destId="{6870FBAE-EBA0-4555-8D14-231801C5C11A}" srcOrd="0" destOrd="0" presId="urn:microsoft.com/office/officeart/2005/8/layout/default"/>
    <dgm:cxn modelId="{5785A124-D0BB-4ED1-81A6-A7DF31AB7C91}" type="presOf" srcId="{11C46F04-B2B8-4192-8101-3CA0DB4D8243}" destId="{82E7E4E8-B902-4F8F-8991-C1B296EE9C84}" srcOrd="0" destOrd="0" presId="urn:microsoft.com/office/officeart/2005/8/layout/default"/>
    <dgm:cxn modelId="{45D0794B-0998-48F1-B28C-ABAEB3540CAC}" srcId="{11C46F04-B2B8-4192-8101-3CA0DB4D8243}" destId="{43B34242-8CC0-4994-B576-22C74AC256A9}" srcOrd="1" destOrd="0" parTransId="{8270ABF9-65AB-457F-93B2-F603727B435E}" sibTransId="{FA18C352-72B7-4D2B-9D2E-28B11A0E0010}"/>
    <dgm:cxn modelId="{25E78F7E-D95F-4292-8AC1-8E7E07B8D82A}" srcId="{11C46F04-B2B8-4192-8101-3CA0DB4D8243}" destId="{10A0D51A-6707-4EFB-B3EF-60049B9C8367}" srcOrd="4" destOrd="0" parTransId="{223243D1-26AD-4F02-8810-8136B61C17F2}" sibTransId="{706BC841-5234-4367-AD3C-AE4959343B1B}"/>
    <dgm:cxn modelId="{883BFD15-F207-4812-A62D-321BA89CDD24}" type="presOf" srcId="{1B908DA6-AE64-4226-9170-301CFCDE8F9F}" destId="{11D8713D-7A81-4A20-96C0-5269C282DB0D}" srcOrd="0" destOrd="0" presId="urn:microsoft.com/office/officeart/2005/8/layout/default"/>
    <dgm:cxn modelId="{0D1DC070-AF81-4A76-ABB9-A5D802939F5C}" type="presOf" srcId="{10A0D51A-6707-4EFB-B3EF-60049B9C8367}" destId="{981C46A1-A61E-46F8-A6E9-5250D981B0D7}" srcOrd="0" destOrd="0" presId="urn:microsoft.com/office/officeart/2005/8/layout/default"/>
    <dgm:cxn modelId="{8B2E5BA3-7E59-40BD-955E-C7B88E9A63FF}" srcId="{11C46F04-B2B8-4192-8101-3CA0DB4D8243}" destId="{72404662-C277-4BD2-9675-B275D677D4FE}" srcOrd="0" destOrd="0" parTransId="{6DFDF387-8124-4444-BE47-6E565233B50A}" sibTransId="{01376F2E-7B5A-4F17-BA25-622E70ADA856}"/>
    <dgm:cxn modelId="{1523E0E8-FFC7-4C01-9E35-FF2D37716C52}" type="presParOf" srcId="{82E7E4E8-B902-4F8F-8991-C1B296EE9C84}" destId="{6870FBAE-EBA0-4555-8D14-231801C5C11A}" srcOrd="0" destOrd="0" presId="urn:microsoft.com/office/officeart/2005/8/layout/default"/>
    <dgm:cxn modelId="{BF567D79-CA9C-41CE-96ED-1460C7B9C5CE}" type="presParOf" srcId="{82E7E4E8-B902-4F8F-8991-C1B296EE9C84}" destId="{161FC0E1-CF09-4B41-BEF0-58CCE61199D8}" srcOrd="1" destOrd="0" presId="urn:microsoft.com/office/officeart/2005/8/layout/default"/>
    <dgm:cxn modelId="{A98680C5-5808-4B0A-9F58-27B4FBF1CD94}" type="presParOf" srcId="{82E7E4E8-B902-4F8F-8991-C1B296EE9C84}" destId="{5E23A70F-E548-48F9-9D32-41EAB6B98D16}" srcOrd="2" destOrd="0" presId="urn:microsoft.com/office/officeart/2005/8/layout/default"/>
    <dgm:cxn modelId="{C651DEA3-C935-4C3E-90F9-DB5941945181}" type="presParOf" srcId="{82E7E4E8-B902-4F8F-8991-C1B296EE9C84}" destId="{E20F4BF1-9BAD-483F-B812-03EC388C3A22}" srcOrd="3" destOrd="0" presId="urn:microsoft.com/office/officeart/2005/8/layout/default"/>
    <dgm:cxn modelId="{6DE4A009-BF63-47C3-AEB3-898F6ABF7C48}" type="presParOf" srcId="{82E7E4E8-B902-4F8F-8991-C1B296EE9C84}" destId="{11D8713D-7A81-4A20-96C0-5269C282DB0D}" srcOrd="4" destOrd="0" presId="urn:microsoft.com/office/officeart/2005/8/layout/default"/>
    <dgm:cxn modelId="{1803FA49-9C2D-447F-8874-3279C837C39C}" type="presParOf" srcId="{82E7E4E8-B902-4F8F-8991-C1B296EE9C84}" destId="{F4DA23A2-B8E7-4BE6-8728-E8BEFC21FAD1}" srcOrd="5" destOrd="0" presId="urn:microsoft.com/office/officeart/2005/8/layout/default"/>
    <dgm:cxn modelId="{1F973C39-5D89-40B2-B27B-2EFE6ACA4AD2}" type="presParOf" srcId="{82E7E4E8-B902-4F8F-8991-C1B296EE9C84}" destId="{ABF01A8A-916E-4D3D-BDD3-6E95241C48AA}" srcOrd="6" destOrd="0" presId="urn:microsoft.com/office/officeart/2005/8/layout/default"/>
    <dgm:cxn modelId="{C6FE8980-8761-4006-8D8E-3E9F8BF4211F}" type="presParOf" srcId="{82E7E4E8-B902-4F8F-8991-C1B296EE9C84}" destId="{538BE6B5-80BD-4AC0-9194-FC515104628D}" srcOrd="7" destOrd="0" presId="urn:microsoft.com/office/officeart/2005/8/layout/default"/>
    <dgm:cxn modelId="{9CF936BF-06CF-4587-85AB-F08E70EC30E2}" type="presParOf" srcId="{82E7E4E8-B902-4F8F-8991-C1B296EE9C84}" destId="{981C46A1-A61E-46F8-A6E9-5250D981B0D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46F04-B2B8-4192-8101-3CA0DB4D824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72404662-C277-4BD2-9675-B275D677D4FE}">
      <dgm:prSet phldrT="[Text]" custT="1"/>
      <dgm:spPr/>
      <dgm:t>
        <a:bodyPr/>
        <a:lstStyle/>
        <a:p>
          <a:r>
            <a:rPr lang="en-US" sz="2800" b="1" dirty="0" smtClean="0">
              <a:solidFill>
                <a:schemeClr val="bg1"/>
              </a:solidFill>
              <a:effectLst>
                <a:outerShdw blurRad="38100" dist="38100" dir="2700000" algn="tl">
                  <a:srgbClr val="000000">
                    <a:alpha val="43137"/>
                  </a:srgbClr>
                </a:outerShdw>
              </a:effectLst>
            </a:rPr>
            <a:t>Recovery Trend Avg (%)</a:t>
          </a:r>
        </a:p>
        <a:p>
          <a:r>
            <a:rPr lang="en-US" sz="2800" b="1" dirty="0" smtClean="0">
              <a:solidFill>
                <a:schemeClr val="bg1"/>
              </a:solidFill>
              <a:effectLst>
                <a:outerShdw blurRad="38100" dist="38100" dir="2700000" algn="tl">
                  <a:srgbClr val="000000">
                    <a:alpha val="43137"/>
                  </a:srgbClr>
                </a:outerShdw>
              </a:effectLst>
            </a:rPr>
            <a:t>Since inception 9.17 (33 Years)</a:t>
          </a:r>
        </a:p>
        <a:p>
          <a:r>
            <a:rPr lang="en-US" sz="2800" b="1" dirty="0" smtClean="0">
              <a:solidFill>
                <a:schemeClr val="bg1"/>
              </a:solidFill>
              <a:effectLst>
                <a:outerShdw blurRad="38100" dist="38100" dir="2700000" algn="tl">
                  <a:srgbClr val="000000">
                    <a:alpha val="43137"/>
                  </a:srgbClr>
                </a:outerShdw>
              </a:effectLst>
            </a:rPr>
            <a:t>Since JK regime 9.62 (6 Years)</a:t>
          </a:r>
        </a:p>
        <a:p>
          <a:r>
            <a:rPr lang="en-US" sz="2800" b="1" dirty="0" smtClean="0">
              <a:solidFill>
                <a:schemeClr val="bg1"/>
              </a:solidFill>
              <a:effectLst>
                <a:outerShdw blurRad="38100" dist="38100" dir="2700000" algn="tl">
                  <a:srgbClr val="000000">
                    <a:alpha val="43137"/>
                  </a:srgbClr>
                </a:outerShdw>
              </a:effectLst>
            </a:rPr>
            <a:t>Last two season 10.06 Average</a:t>
          </a:r>
          <a:endParaRPr lang="en-US" sz="2800" b="1" dirty="0">
            <a:solidFill>
              <a:schemeClr val="bg1"/>
            </a:solidFill>
            <a:effectLst>
              <a:outerShdw blurRad="38100" dist="38100" dir="2700000" algn="tl">
                <a:srgbClr val="000000">
                  <a:alpha val="43137"/>
                </a:srgbClr>
              </a:outerShdw>
            </a:effectLst>
          </a:endParaRPr>
        </a:p>
      </dgm:t>
    </dgm:pt>
    <dgm:pt modelId="{6DFDF387-8124-4444-BE47-6E565233B50A}" type="parTrans" cxnId="{8B2E5BA3-7E59-40BD-955E-C7B88E9A63FF}">
      <dgm:prSet/>
      <dgm:spPr/>
      <dgm:t>
        <a:bodyPr/>
        <a:lstStyle/>
        <a:p>
          <a:endParaRPr lang="en-US" b="1"/>
        </a:p>
      </dgm:t>
    </dgm:pt>
    <dgm:pt modelId="{01376F2E-7B5A-4F17-BA25-622E70ADA856}" type="sibTrans" cxnId="{8B2E5BA3-7E59-40BD-955E-C7B88E9A63FF}">
      <dgm:prSet/>
      <dgm:spPr/>
      <dgm:t>
        <a:bodyPr/>
        <a:lstStyle/>
        <a:p>
          <a:endParaRPr lang="en-US" b="1"/>
        </a:p>
      </dgm:t>
    </dgm:pt>
    <dgm:pt modelId="{43B34242-8CC0-4994-B576-22C74AC256A9}">
      <dgm:prSet phldrT="[Text]" custT="1"/>
      <dgm:spPr/>
      <dgm:t>
        <a:bodyPr/>
        <a:lstStyle/>
        <a:p>
          <a:r>
            <a:rPr lang="en-US" sz="2800" b="1" dirty="0" smtClean="0">
              <a:solidFill>
                <a:schemeClr val="bg1"/>
              </a:solidFill>
              <a:effectLst>
                <a:outerShdw blurRad="38100" dist="38100" dir="2700000" algn="tl">
                  <a:srgbClr val="000000">
                    <a:alpha val="43137"/>
                  </a:srgbClr>
                </a:outerShdw>
              </a:effectLst>
            </a:rPr>
            <a:t>Cane Crushed</a:t>
          </a:r>
        </a:p>
        <a:p>
          <a:r>
            <a:rPr lang="en-US" sz="2800" b="1" dirty="0" smtClean="0">
              <a:solidFill>
                <a:schemeClr val="bg1"/>
              </a:solidFill>
              <a:effectLst>
                <a:outerShdw blurRad="38100" dist="38100" dir="2700000" algn="tl">
                  <a:srgbClr val="000000">
                    <a:alpha val="43137"/>
                  </a:srgbClr>
                </a:outerShdw>
              </a:effectLst>
            </a:rPr>
            <a:t>0.963 MMT (22-23)</a:t>
          </a:r>
        </a:p>
        <a:p>
          <a:r>
            <a:rPr lang="en-US" sz="2800" b="1" dirty="0" smtClean="0">
              <a:solidFill>
                <a:schemeClr val="bg1"/>
              </a:solidFill>
              <a:effectLst>
                <a:outerShdw blurRad="38100" dist="38100" dir="2700000" algn="tl">
                  <a:srgbClr val="000000">
                    <a:alpha val="43137"/>
                  </a:srgbClr>
                </a:outerShdw>
              </a:effectLst>
            </a:rPr>
            <a:t>1.046 MMT (21-22)</a:t>
          </a:r>
        </a:p>
      </dgm:t>
    </dgm:pt>
    <dgm:pt modelId="{8270ABF9-65AB-457F-93B2-F603727B435E}" type="parTrans" cxnId="{45D0794B-0998-48F1-B28C-ABAEB3540CAC}">
      <dgm:prSet/>
      <dgm:spPr/>
      <dgm:t>
        <a:bodyPr/>
        <a:lstStyle/>
        <a:p>
          <a:endParaRPr lang="en-US" b="1"/>
        </a:p>
      </dgm:t>
    </dgm:pt>
    <dgm:pt modelId="{FA18C352-72B7-4D2B-9D2E-28B11A0E0010}" type="sibTrans" cxnId="{45D0794B-0998-48F1-B28C-ABAEB3540CAC}">
      <dgm:prSet/>
      <dgm:spPr/>
      <dgm:t>
        <a:bodyPr/>
        <a:lstStyle/>
        <a:p>
          <a:endParaRPr lang="en-US" b="1"/>
        </a:p>
      </dgm:t>
    </dgm:pt>
    <dgm:pt modelId="{1B908DA6-AE64-4226-9170-301CFCDE8F9F}">
      <dgm:prSet phldrT="[Text]" custT="1"/>
      <dgm:spPr/>
      <dgm:t>
        <a:bodyPr/>
        <a:lstStyle/>
        <a:p>
          <a:r>
            <a:rPr lang="en-US" sz="2800" b="1" dirty="0" smtClean="0">
              <a:solidFill>
                <a:schemeClr val="bg1"/>
              </a:solidFill>
              <a:effectLst>
                <a:outerShdw blurRad="38100" dist="38100" dir="2700000" algn="tl">
                  <a:srgbClr val="000000">
                    <a:alpha val="43137"/>
                  </a:srgbClr>
                </a:outerShdw>
              </a:effectLst>
            </a:rPr>
            <a:t>Production </a:t>
          </a:r>
        </a:p>
        <a:p>
          <a:r>
            <a:rPr lang="en-US" sz="2800" b="1" dirty="0" smtClean="0">
              <a:solidFill>
                <a:schemeClr val="bg1"/>
              </a:solidFill>
              <a:effectLst>
                <a:outerShdw blurRad="38100" dist="38100" dir="2700000" algn="tl">
                  <a:srgbClr val="000000">
                    <a:alpha val="43137"/>
                  </a:srgbClr>
                </a:outerShdw>
              </a:effectLst>
            </a:rPr>
            <a:t>96,288 MT (22-23)</a:t>
          </a:r>
        </a:p>
        <a:p>
          <a:r>
            <a:rPr lang="en-US" sz="2800" b="1" dirty="0" smtClean="0">
              <a:solidFill>
                <a:schemeClr val="bg1"/>
              </a:solidFill>
              <a:effectLst>
                <a:outerShdw blurRad="38100" dist="38100" dir="2700000" algn="tl">
                  <a:srgbClr val="000000">
                    <a:alpha val="43137"/>
                  </a:srgbClr>
                </a:outerShdw>
              </a:effectLst>
            </a:rPr>
            <a:t>106,128 MT (21-22)</a:t>
          </a:r>
        </a:p>
      </dgm:t>
    </dgm:pt>
    <dgm:pt modelId="{EA802D7F-68DF-4CCD-80DA-0DA324A13489}" type="parTrans" cxnId="{82561EAC-8149-491D-BC4F-BA3A5146A0E1}">
      <dgm:prSet/>
      <dgm:spPr/>
      <dgm:t>
        <a:bodyPr/>
        <a:lstStyle/>
        <a:p>
          <a:endParaRPr lang="en-US" b="1"/>
        </a:p>
      </dgm:t>
    </dgm:pt>
    <dgm:pt modelId="{DC23627A-CF5F-4AE1-8FD3-FFF8384F0562}" type="sibTrans" cxnId="{82561EAC-8149-491D-BC4F-BA3A5146A0E1}">
      <dgm:prSet/>
      <dgm:spPr/>
      <dgm:t>
        <a:bodyPr/>
        <a:lstStyle/>
        <a:p>
          <a:endParaRPr lang="en-US" b="1"/>
        </a:p>
      </dgm:t>
    </dgm:pt>
    <dgm:pt modelId="{82E7E4E8-B902-4F8F-8991-C1B296EE9C84}" type="pres">
      <dgm:prSet presAssocID="{11C46F04-B2B8-4192-8101-3CA0DB4D8243}" presName="diagram" presStyleCnt="0">
        <dgm:presLayoutVars>
          <dgm:dir/>
          <dgm:resizeHandles val="exact"/>
        </dgm:presLayoutVars>
      </dgm:prSet>
      <dgm:spPr/>
      <dgm:t>
        <a:bodyPr/>
        <a:lstStyle/>
        <a:p>
          <a:endParaRPr lang="en-US"/>
        </a:p>
      </dgm:t>
    </dgm:pt>
    <dgm:pt modelId="{6870FBAE-EBA0-4555-8D14-231801C5C11A}" type="pres">
      <dgm:prSet presAssocID="{72404662-C277-4BD2-9675-B275D677D4FE}" presName="node" presStyleLbl="node1" presStyleIdx="0" presStyleCnt="3" custScaleX="177961" custScaleY="107528" custLinFactY="28644" custLinFactNeighborX="64242" custLinFactNeighborY="100000">
        <dgm:presLayoutVars>
          <dgm:bulletEnabled val="1"/>
        </dgm:presLayoutVars>
      </dgm:prSet>
      <dgm:spPr/>
      <dgm:t>
        <a:bodyPr/>
        <a:lstStyle/>
        <a:p>
          <a:endParaRPr lang="en-US"/>
        </a:p>
      </dgm:t>
    </dgm:pt>
    <dgm:pt modelId="{161FC0E1-CF09-4B41-BEF0-58CCE61199D8}" type="pres">
      <dgm:prSet presAssocID="{01376F2E-7B5A-4F17-BA25-622E70ADA856}" presName="sibTrans" presStyleCnt="0"/>
      <dgm:spPr/>
    </dgm:pt>
    <dgm:pt modelId="{5E23A70F-E548-48F9-9D32-41EAB6B98D16}" type="pres">
      <dgm:prSet presAssocID="{43B34242-8CC0-4994-B576-22C74AC256A9}" presName="node" presStyleLbl="node1" presStyleIdx="1" presStyleCnt="3" custScaleX="113117" custScaleY="122054" custLinFactX="-100000" custLinFactNeighborX="-112610" custLinFactNeighborY="-1100">
        <dgm:presLayoutVars>
          <dgm:bulletEnabled val="1"/>
        </dgm:presLayoutVars>
      </dgm:prSet>
      <dgm:spPr/>
      <dgm:t>
        <a:bodyPr/>
        <a:lstStyle/>
        <a:p>
          <a:endParaRPr lang="en-US"/>
        </a:p>
      </dgm:t>
    </dgm:pt>
    <dgm:pt modelId="{E20F4BF1-9BAD-483F-B812-03EC388C3A22}" type="pres">
      <dgm:prSet presAssocID="{FA18C352-72B7-4D2B-9D2E-28B11A0E0010}" presName="sibTrans" presStyleCnt="0"/>
      <dgm:spPr/>
    </dgm:pt>
    <dgm:pt modelId="{11D8713D-7A81-4A20-96C0-5269C282DB0D}" type="pres">
      <dgm:prSet presAssocID="{1B908DA6-AE64-4226-9170-301CFCDE8F9F}" presName="node" presStyleLbl="node1" presStyleIdx="2" presStyleCnt="3" custScaleX="120149" custScaleY="107763" custLinFactX="22863" custLinFactY="-35589" custLinFactNeighborX="100000" custLinFactNeighborY="-100000">
        <dgm:presLayoutVars>
          <dgm:bulletEnabled val="1"/>
        </dgm:presLayoutVars>
      </dgm:prSet>
      <dgm:spPr/>
      <dgm:t>
        <a:bodyPr/>
        <a:lstStyle/>
        <a:p>
          <a:endParaRPr lang="en-US"/>
        </a:p>
      </dgm:t>
    </dgm:pt>
  </dgm:ptLst>
  <dgm:cxnLst>
    <dgm:cxn modelId="{5E13F0F6-0507-411F-8D3C-45753E2D70B6}" type="presOf" srcId="{1B908DA6-AE64-4226-9170-301CFCDE8F9F}" destId="{11D8713D-7A81-4A20-96C0-5269C282DB0D}" srcOrd="0" destOrd="0" presId="urn:microsoft.com/office/officeart/2005/8/layout/default"/>
    <dgm:cxn modelId="{4B9033F0-92D3-414B-AE9D-5634E4C17AAF}" type="presOf" srcId="{43B34242-8CC0-4994-B576-22C74AC256A9}" destId="{5E23A70F-E548-48F9-9D32-41EAB6B98D16}" srcOrd="0" destOrd="0" presId="urn:microsoft.com/office/officeart/2005/8/layout/default"/>
    <dgm:cxn modelId="{E4F63646-3823-47D1-A12F-180BBD125890}" type="presOf" srcId="{72404662-C277-4BD2-9675-B275D677D4FE}" destId="{6870FBAE-EBA0-4555-8D14-231801C5C11A}" srcOrd="0" destOrd="0" presId="urn:microsoft.com/office/officeart/2005/8/layout/default"/>
    <dgm:cxn modelId="{8B2E5BA3-7E59-40BD-955E-C7B88E9A63FF}" srcId="{11C46F04-B2B8-4192-8101-3CA0DB4D8243}" destId="{72404662-C277-4BD2-9675-B275D677D4FE}" srcOrd="0" destOrd="0" parTransId="{6DFDF387-8124-4444-BE47-6E565233B50A}" sibTransId="{01376F2E-7B5A-4F17-BA25-622E70ADA856}"/>
    <dgm:cxn modelId="{82561EAC-8149-491D-BC4F-BA3A5146A0E1}" srcId="{11C46F04-B2B8-4192-8101-3CA0DB4D8243}" destId="{1B908DA6-AE64-4226-9170-301CFCDE8F9F}" srcOrd="2" destOrd="0" parTransId="{EA802D7F-68DF-4CCD-80DA-0DA324A13489}" sibTransId="{DC23627A-CF5F-4AE1-8FD3-FFF8384F0562}"/>
    <dgm:cxn modelId="{45D0794B-0998-48F1-B28C-ABAEB3540CAC}" srcId="{11C46F04-B2B8-4192-8101-3CA0DB4D8243}" destId="{43B34242-8CC0-4994-B576-22C74AC256A9}" srcOrd="1" destOrd="0" parTransId="{8270ABF9-65AB-457F-93B2-F603727B435E}" sibTransId="{FA18C352-72B7-4D2B-9D2E-28B11A0E0010}"/>
    <dgm:cxn modelId="{194872AE-AEF2-4F94-BA19-FE2D023E17A3}" type="presOf" srcId="{11C46F04-B2B8-4192-8101-3CA0DB4D8243}" destId="{82E7E4E8-B902-4F8F-8991-C1B296EE9C84}" srcOrd="0" destOrd="0" presId="urn:microsoft.com/office/officeart/2005/8/layout/default"/>
    <dgm:cxn modelId="{D0B8031B-9554-4DD9-BAE1-8298CFAA7921}" type="presParOf" srcId="{82E7E4E8-B902-4F8F-8991-C1B296EE9C84}" destId="{6870FBAE-EBA0-4555-8D14-231801C5C11A}" srcOrd="0" destOrd="0" presId="urn:microsoft.com/office/officeart/2005/8/layout/default"/>
    <dgm:cxn modelId="{B1530F1C-BB34-40D2-ACBF-E65340D86A15}" type="presParOf" srcId="{82E7E4E8-B902-4F8F-8991-C1B296EE9C84}" destId="{161FC0E1-CF09-4B41-BEF0-58CCE61199D8}" srcOrd="1" destOrd="0" presId="urn:microsoft.com/office/officeart/2005/8/layout/default"/>
    <dgm:cxn modelId="{9DF3F952-23FA-4E40-BCA9-B5D192585550}" type="presParOf" srcId="{82E7E4E8-B902-4F8F-8991-C1B296EE9C84}" destId="{5E23A70F-E548-48F9-9D32-41EAB6B98D16}" srcOrd="2" destOrd="0" presId="urn:microsoft.com/office/officeart/2005/8/layout/default"/>
    <dgm:cxn modelId="{E66FB1F9-4A15-416F-8391-E1BA09119B95}" type="presParOf" srcId="{82E7E4E8-B902-4F8F-8991-C1B296EE9C84}" destId="{E20F4BF1-9BAD-483F-B812-03EC388C3A22}" srcOrd="3" destOrd="0" presId="urn:microsoft.com/office/officeart/2005/8/layout/default"/>
    <dgm:cxn modelId="{501BAF04-9668-4777-B87F-B7436804BF2C}" type="presParOf" srcId="{82E7E4E8-B902-4F8F-8991-C1B296EE9C84}" destId="{11D8713D-7A81-4A20-96C0-5269C282DB0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46F04-B2B8-4192-8101-3CA0DB4D8243}"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72404662-C277-4BD2-9675-B275D677D4FE}">
      <dgm:prSet phldrT="[Text]" custT="1"/>
      <dgm:spPr/>
      <dgm:t>
        <a:bodyPr/>
        <a:lstStyle/>
        <a:p>
          <a:r>
            <a:rPr lang="en-US" sz="2400" b="1" dirty="0" smtClean="0">
              <a:solidFill>
                <a:schemeClr val="bg1"/>
              </a:solidFill>
              <a:effectLst>
                <a:outerShdw blurRad="38100" dist="38100" dir="2700000" algn="tl">
                  <a:srgbClr val="000000">
                    <a:alpha val="43137"/>
                  </a:srgbClr>
                </a:outerShdw>
              </a:effectLst>
            </a:rPr>
            <a:t>Chute level</a:t>
          </a:r>
        </a:p>
        <a:p>
          <a:r>
            <a:rPr lang="en-US" sz="2400" b="1" dirty="0" smtClean="0">
              <a:solidFill>
                <a:schemeClr val="bg1"/>
              </a:solidFill>
              <a:effectLst>
                <a:outerShdw blurRad="38100" dist="38100" dir="2700000" algn="tl">
                  <a:srgbClr val="000000">
                    <a:alpha val="43137"/>
                  </a:srgbClr>
                </a:outerShdw>
              </a:effectLst>
            </a:rPr>
            <a:t>Bulk density can be increased at the bottom of feed chute by increasing pressure on prepared cane height which is an established relationship projected to 400 - 450 Kg/M</a:t>
          </a:r>
          <a:r>
            <a:rPr lang="en-US" sz="2400" b="1" baseline="30000" dirty="0" smtClean="0">
              <a:solidFill>
                <a:schemeClr val="bg1"/>
              </a:solidFill>
              <a:effectLst>
                <a:outerShdw blurRad="38100" dist="38100" dir="2700000" algn="tl">
                  <a:srgbClr val="000000">
                    <a:alpha val="43137"/>
                  </a:srgbClr>
                </a:outerShdw>
              </a:effectLst>
            </a:rPr>
            <a:t>3</a:t>
          </a: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dgm:t>
    </dgm:pt>
    <dgm:pt modelId="{6DFDF387-8124-4444-BE47-6E565233B50A}" type="parTrans" cxnId="{8B2E5BA3-7E59-40BD-955E-C7B88E9A63FF}">
      <dgm:prSet/>
      <dgm:spPr/>
      <dgm:t>
        <a:bodyPr/>
        <a:lstStyle/>
        <a:p>
          <a:endParaRPr lang="en-US" b="1"/>
        </a:p>
      </dgm:t>
    </dgm:pt>
    <dgm:pt modelId="{01376F2E-7B5A-4F17-BA25-622E70ADA856}" type="sibTrans" cxnId="{8B2E5BA3-7E59-40BD-955E-C7B88E9A63FF}">
      <dgm:prSet/>
      <dgm:spPr/>
      <dgm:t>
        <a:bodyPr/>
        <a:lstStyle/>
        <a:p>
          <a:endParaRPr lang="en-US" b="1"/>
        </a:p>
      </dgm:t>
    </dgm:pt>
    <dgm:pt modelId="{43B34242-8CC0-4994-B576-22C74AC256A9}">
      <dgm:prSet phldrT="[Text]" custT="1"/>
      <dgm:spPr/>
      <dgm:t>
        <a:bodyPr/>
        <a:lstStyle/>
        <a:p>
          <a:endParaRPr lang="en-US" sz="28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Cane density (Kg/M</a:t>
          </a:r>
          <a:r>
            <a:rPr lang="en-US" sz="2400" b="1" baseline="30000" dirty="0" smtClean="0">
              <a:solidFill>
                <a:schemeClr val="bg1"/>
              </a:solidFill>
              <a:effectLst>
                <a:outerShdw blurRad="38100" dist="38100" dir="2700000" algn="tl">
                  <a:srgbClr val="000000">
                    <a:alpha val="43137"/>
                  </a:srgbClr>
                </a:outerShdw>
              </a:effectLst>
            </a:rPr>
            <a:t>3</a:t>
          </a:r>
          <a:r>
            <a:rPr lang="en-US" sz="2400" b="1" dirty="0" smtClean="0">
              <a:solidFill>
                <a:schemeClr val="bg1"/>
              </a:solidFill>
              <a:effectLst>
                <a:outerShdw blurRad="38100" dist="38100" dir="2700000" algn="tl">
                  <a:srgbClr val="000000">
                    <a:alpha val="43137"/>
                  </a:srgbClr>
                </a:outerShdw>
              </a:effectLst>
            </a:rPr>
            <a:t>)</a:t>
          </a:r>
        </a:p>
        <a:p>
          <a:r>
            <a:rPr lang="en-US" sz="2400" b="1" dirty="0" smtClean="0">
              <a:solidFill>
                <a:schemeClr val="bg1"/>
              </a:solidFill>
              <a:effectLst>
                <a:outerShdw blurRad="38100" dist="38100" dir="2700000" algn="tl">
                  <a:srgbClr val="000000">
                    <a:alpha val="43137"/>
                  </a:srgbClr>
                </a:outerShdw>
              </a:effectLst>
            </a:rPr>
            <a:t>After 2 set of knives 300</a:t>
          </a:r>
        </a:p>
        <a:p>
          <a:r>
            <a:rPr lang="en-US" sz="2400" b="1" dirty="0" smtClean="0">
              <a:solidFill>
                <a:schemeClr val="bg1"/>
              </a:solidFill>
              <a:effectLst>
                <a:outerShdw blurRad="38100" dist="38100" dir="2700000" algn="tl">
                  <a:srgbClr val="000000">
                    <a:alpha val="43137"/>
                  </a:srgbClr>
                </a:outerShdw>
              </a:effectLst>
            </a:rPr>
            <a:t>After HD Shredder &amp; </a:t>
          </a:r>
        </a:p>
        <a:p>
          <a:r>
            <a:rPr lang="en-US" sz="2400" b="1" dirty="0" smtClean="0">
              <a:solidFill>
                <a:schemeClr val="bg1"/>
              </a:solidFill>
              <a:effectLst>
                <a:outerShdw blurRad="38100" dist="38100" dir="2700000" algn="tl">
                  <a:srgbClr val="000000">
                    <a:alpha val="43137"/>
                  </a:srgbClr>
                </a:outerShdw>
              </a:effectLst>
            </a:rPr>
            <a:t>at first mill chute 400</a:t>
          </a:r>
        </a:p>
        <a:p>
          <a:r>
            <a:rPr lang="en-US" sz="2800" b="1" dirty="0" smtClean="0">
              <a:solidFill>
                <a:schemeClr val="bg1"/>
              </a:solidFill>
              <a:effectLst>
                <a:outerShdw blurRad="38100" dist="38100" dir="2700000" algn="tl">
                  <a:srgbClr val="000000">
                    <a:alpha val="43137"/>
                  </a:srgbClr>
                </a:outerShdw>
              </a:effectLst>
            </a:rPr>
            <a:t>  </a:t>
          </a:r>
        </a:p>
      </dgm:t>
    </dgm:pt>
    <dgm:pt modelId="{8270ABF9-65AB-457F-93B2-F603727B435E}" type="parTrans" cxnId="{45D0794B-0998-48F1-B28C-ABAEB3540CAC}">
      <dgm:prSet/>
      <dgm:spPr/>
      <dgm:t>
        <a:bodyPr/>
        <a:lstStyle/>
        <a:p>
          <a:endParaRPr lang="en-US" b="1"/>
        </a:p>
      </dgm:t>
    </dgm:pt>
    <dgm:pt modelId="{FA18C352-72B7-4D2B-9D2E-28B11A0E0010}" type="sibTrans" cxnId="{45D0794B-0998-48F1-B28C-ABAEB3540CAC}">
      <dgm:prSet/>
      <dgm:spPr/>
      <dgm:t>
        <a:bodyPr/>
        <a:lstStyle/>
        <a:p>
          <a:endParaRPr lang="en-US" b="1"/>
        </a:p>
      </dgm:t>
    </dgm:pt>
    <dgm:pt modelId="{1B908DA6-AE64-4226-9170-301CFCDE8F9F}">
      <dgm:prSet phldrT="[Text]" custT="1"/>
      <dgm:spPr/>
      <dgm:t>
        <a:bodyPr/>
        <a:lstStyle/>
        <a:p>
          <a:r>
            <a:rPr lang="en-US" sz="2800" b="1" dirty="0" smtClean="0">
              <a:solidFill>
                <a:schemeClr val="bg1"/>
              </a:solidFill>
              <a:effectLst>
                <a:outerShdw blurRad="38100" dist="38100" dir="2700000" algn="tl">
                  <a:srgbClr val="000000">
                    <a:alpha val="43137"/>
                  </a:srgbClr>
                </a:outerShdw>
              </a:effectLst>
            </a:rPr>
            <a:t>Capacity utilization</a:t>
          </a:r>
        </a:p>
        <a:p>
          <a:r>
            <a:rPr lang="en-US" sz="2800" b="1" dirty="0" smtClean="0">
              <a:solidFill>
                <a:schemeClr val="bg1"/>
              </a:solidFill>
              <a:effectLst>
                <a:outerShdw blurRad="38100" dist="38100" dir="2700000" algn="tl">
                  <a:srgbClr val="000000">
                    <a:alpha val="43137"/>
                  </a:srgbClr>
                </a:outerShdw>
              </a:effectLst>
            </a:rPr>
            <a:t>80.015% (21-22)</a:t>
          </a:r>
        </a:p>
        <a:p>
          <a:r>
            <a:rPr lang="en-US" sz="2800" b="1" dirty="0" smtClean="0">
              <a:solidFill>
                <a:schemeClr val="bg1"/>
              </a:solidFill>
              <a:effectLst>
                <a:outerShdw blurRad="38100" dist="38100" dir="2700000" algn="tl">
                  <a:srgbClr val="000000">
                    <a:alpha val="43137"/>
                  </a:srgbClr>
                </a:outerShdw>
              </a:effectLst>
            </a:rPr>
            <a:t>88.268 % (22-23)</a:t>
          </a:r>
        </a:p>
      </dgm:t>
    </dgm:pt>
    <dgm:pt modelId="{EA802D7F-68DF-4CCD-80DA-0DA324A13489}" type="parTrans" cxnId="{82561EAC-8149-491D-BC4F-BA3A5146A0E1}">
      <dgm:prSet/>
      <dgm:spPr/>
      <dgm:t>
        <a:bodyPr/>
        <a:lstStyle/>
        <a:p>
          <a:endParaRPr lang="en-US" b="1"/>
        </a:p>
      </dgm:t>
    </dgm:pt>
    <dgm:pt modelId="{DC23627A-CF5F-4AE1-8FD3-FFF8384F0562}" type="sibTrans" cxnId="{82561EAC-8149-491D-BC4F-BA3A5146A0E1}">
      <dgm:prSet/>
      <dgm:spPr/>
      <dgm:t>
        <a:bodyPr/>
        <a:lstStyle/>
        <a:p>
          <a:endParaRPr lang="en-US" b="1"/>
        </a:p>
      </dgm:t>
    </dgm:pt>
    <dgm:pt modelId="{82E7E4E8-B902-4F8F-8991-C1B296EE9C84}" type="pres">
      <dgm:prSet presAssocID="{11C46F04-B2B8-4192-8101-3CA0DB4D8243}" presName="diagram" presStyleCnt="0">
        <dgm:presLayoutVars>
          <dgm:dir/>
          <dgm:resizeHandles val="exact"/>
        </dgm:presLayoutVars>
      </dgm:prSet>
      <dgm:spPr/>
      <dgm:t>
        <a:bodyPr/>
        <a:lstStyle/>
        <a:p>
          <a:endParaRPr lang="en-US"/>
        </a:p>
      </dgm:t>
    </dgm:pt>
    <dgm:pt modelId="{6870FBAE-EBA0-4555-8D14-231801C5C11A}" type="pres">
      <dgm:prSet presAssocID="{72404662-C277-4BD2-9675-B275D677D4FE}" presName="node" presStyleLbl="node1" presStyleIdx="0" presStyleCnt="3" custScaleX="114797" custScaleY="124416" custLinFactY="42695" custLinFactNeighborX="-15389" custLinFactNeighborY="100000">
        <dgm:presLayoutVars>
          <dgm:bulletEnabled val="1"/>
        </dgm:presLayoutVars>
      </dgm:prSet>
      <dgm:spPr/>
      <dgm:t>
        <a:bodyPr/>
        <a:lstStyle/>
        <a:p>
          <a:endParaRPr lang="en-US"/>
        </a:p>
      </dgm:t>
    </dgm:pt>
    <dgm:pt modelId="{161FC0E1-CF09-4B41-BEF0-58CCE61199D8}" type="pres">
      <dgm:prSet presAssocID="{01376F2E-7B5A-4F17-BA25-622E70ADA856}" presName="sibTrans" presStyleCnt="0"/>
      <dgm:spPr/>
    </dgm:pt>
    <dgm:pt modelId="{5E23A70F-E548-48F9-9D32-41EAB6B98D16}" type="pres">
      <dgm:prSet presAssocID="{43B34242-8CC0-4994-B576-22C74AC256A9}" presName="node" presStyleLbl="node1" presStyleIdx="1" presStyleCnt="3" custScaleX="126662" custScaleY="122054" custLinFactX="-75895" custLinFactNeighborX="-100000" custLinFactNeighborY="1098">
        <dgm:presLayoutVars>
          <dgm:bulletEnabled val="1"/>
        </dgm:presLayoutVars>
      </dgm:prSet>
      <dgm:spPr/>
      <dgm:t>
        <a:bodyPr/>
        <a:lstStyle/>
        <a:p>
          <a:endParaRPr lang="en-US"/>
        </a:p>
      </dgm:t>
    </dgm:pt>
    <dgm:pt modelId="{E20F4BF1-9BAD-483F-B812-03EC388C3A22}" type="pres">
      <dgm:prSet presAssocID="{FA18C352-72B7-4D2B-9D2E-28B11A0E0010}" presName="sibTrans" presStyleCnt="0"/>
      <dgm:spPr/>
    </dgm:pt>
    <dgm:pt modelId="{11D8713D-7A81-4A20-96C0-5269C282DB0D}" type="pres">
      <dgm:prSet presAssocID="{1B908DA6-AE64-4226-9170-301CFCDE8F9F}" presName="node" presStyleLbl="node1" presStyleIdx="2" presStyleCnt="3" custScaleX="151208" custScaleY="126002" custLinFactY="-41109" custLinFactNeighborX="87666" custLinFactNeighborY="-100000">
        <dgm:presLayoutVars>
          <dgm:bulletEnabled val="1"/>
        </dgm:presLayoutVars>
      </dgm:prSet>
      <dgm:spPr/>
      <dgm:t>
        <a:bodyPr/>
        <a:lstStyle/>
        <a:p>
          <a:endParaRPr lang="en-US"/>
        </a:p>
      </dgm:t>
    </dgm:pt>
  </dgm:ptLst>
  <dgm:cxnLst>
    <dgm:cxn modelId="{C91B65B5-7BCE-4D0D-A76B-FE550322A5D6}" type="presOf" srcId="{43B34242-8CC0-4994-B576-22C74AC256A9}" destId="{5E23A70F-E548-48F9-9D32-41EAB6B98D16}" srcOrd="0" destOrd="0" presId="urn:microsoft.com/office/officeart/2005/8/layout/default"/>
    <dgm:cxn modelId="{C1FCFC49-0D3B-47B0-8639-F743730AEA19}" type="presOf" srcId="{11C46F04-B2B8-4192-8101-3CA0DB4D8243}" destId="{82E7E4E8-B902-4F8F-8991-C1B296EE9C84}" srcOrd="0" destOrd="0" presId="urn:microsoft.com/office/officeart/2005/8/layout/default"/>
    <dgm:cxn modelId="{45D0794B-0998-48F1-B28C-ABAEB3540CAC}" srcId="{11C46F04-B2B8-4192-8101-3CA0DB4D8243}" destId="{43B34242-8CC0-4994-B576-22C74AC256A9}" srcOrd="1" destOrd="0" parTransId="{8270ABF9-65AB-457F-93B2-F603727B435E}" sibTransId="{FA18C352-72B7-4D2B-9D2E-28B11A0E0010}"/>
    <dgm:cxn modelId="{8B2E5BA3-7E59-40BD-955E-C7B88E9A63FF}" srcId="{11C46F04-B2B8-4192-8101-3CA0DB4D8243}" destId="{72404662-C277-4BD2-9675-B275D677D4FE}" srcOrd="0" destOrd="0" parTransId="{6DFDF387-8124-4444-BE47-6E565233B50A}" sibTransId="{01376F2E-7B5A-4F17-BA25-622E70ADA856}"/>
    <dgm:cxn modelId="{DB8FA7F5-083C-43D8-B210-1C3288C3C0EB}" type="presOf" srcId="{1B908DA6-AE64-4226-9170-301CFCDE8F9F}" destId="{11D8713D-7A81-4A20-96C0-5269C282DB0D}" srcOrd="0" destOrd="0" presId="urn:microsoft.com/office/officeart/2005/8/layout/default"/>
    <dgm:cxn modelId="{82561EAC-8149-491D-BC4F-BA3A5146A0E1}" srcId="{11C46F04-B2B8-4192-8101-3CA0DB4D8243}" destId="{1B908DA6-AE64-4226-9170-301CFCDE8F9F}" srcOrd="2" destOrd="0" parTransId="{EA802D7F-68DF-4CCD-80DA-0DA324A13489}" sibTransId="{DC23627A-CF5F-4AE1-8FD3-FFF8384F0562}"/>
    <dgm:cxn modelId="{4618240A-668C-4B4F-947D-9D1887C2F581}" type="presOf" srcId="{72404662-C277-4BD2-9675-B275D677D4FE}" destId="{6870FBAE-EBA0-4555-8D14-231801C5C11A}" srcOrd="0" destOrd="0" presId="urn:microsoft.com/office/officeart/2005/8/layout/default"/>
    <dgm:cxn modelId="{42331E31-1621-4AE1-A975-16A0C8A97623}" type="presParOf" srcId="{82E7E4E8-B902-4F8F-8991-C1B296EE9C84}" destId="{6870FBAE-EBA0-4555-8D14-231801C5C11A}" srcOrd="0" destOrd="0" presId="urn:microsoft.com/office/officeart/2005/8/layout/default"/>
    <dgm:cxn modelId="{7E46E73D-C96D-4517-BAF1-966643981E8E}" type="presParOf" srcId="{82E7E4E8-B902-4F8F-8991-C1B296EE9C84}" destId="{161FC0E1-CF09-4B41-BEF0-58CCE61199D8}" srcOrd="1" destOrd="0" presId="urn:microsoft.com/office/officeart/2005/8/layout/default"/>
    <dgm:cxn modelId="{200EF7FA-92AF-4261-A33E-5DA4CAF91B21}" type="presParOf" srcId="{82E7E4E8-B902-4F8F-8991-C1B296EE9C84}" destId="{5E23A70F-E548-48F9-9D32-41EAB6B98D16}" srcOrd="2" destOrd="0" presId="urn:microsoft.com/office/officeart/2005/8/layout/default"/>
    <dgm:cxn modelId="{95CD1E61-C3E1-4AC1-BF30-C640848AF42F}" type="presParOf" srcId="{82E7E4E8-B902-4F8F-8991-C1B296EE9C84}" destId="{E20F4BF1-9BAD-483F-B812-03EC388C3A22}" srcOrd="3" destOrd="0" presId="urn:microsoft.com/office/officeart/2005/8/layout/default"/>
    <dgm:cxn modelId="{87408A56-5CDD-467D-950B-2C6F37DDCD46}" type="presParOf" srcId="{82E7E4E8-B902-4F8F-8991-C1B296EE9C84}" destId="{11D8713D-7A81-4A20-96C0-5269C282DB0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FBAE-EBA0-4555-8D14-231801C5C11A}">
      <dsp:nvSpPr>
        <dsp:cNvPr id="0" name=""/>
        <dsp:cNvSpPr/>
      </dsp:nvSpPr>
      <dsp:spPr>
        <a:xfrm>
          <a:off x="7896356" y="497325"/>
          <a:ext cx="3743235" cy="224594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Current capacity       12000 TCD </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3 times enhancement in 5 years </a:t>
          </a:r>
          <a:endParaRPr lang="en-US" sz="2200" b="1" kern="1200" dirty="0">
            <a:effectLst>
              <a:outerShdw blurRad="38100" dist="38100" dir="2700000" algn="tl">
                <a:srgbClr val="000000">
                  <a:alpha val="43137"/>
                </a:srgbClr>
              </a:outerShdw>
            </a:effectLst>
          </a:endParaRPr>
        </a:p>
      </dsp:txBody>
      <dsp:txXfrm>
        <a:off x="7896356" y="497325"/>
        <a:ext cx="3743235" cy="2245941"/>
      </dsp:txXfrm>
    </dsp:sp>
    <dsp:sp modelId="{5E23A70F-E548-48F9-9D32-41EAB6B98D16}">
      <dsp:nvSpPr>
        <dsp:cNvPr id="0" name=""/>
        <dsp:cNvSpPr/>
      </dsp:nvSpPr>
      <dsp:spPr>
        <a:xfrm>
          <a:off x="59816" y="513069"/>
          <a:ext cx="3743235" cy="224594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33 years back inception with 4000 TCD</a:t>
          </a:r>
        </a:p>
      </dsp:txBody>
      <dsp:txXfrm>
        <a:off x="59816" y="513069"/>
        <a:ext cx="3743235" cy="2245941"/>
      </dsp:txXfrm>
    </dsp:sp>
    <dsp:sp modelId="{11D8713D-7A81-4A20-96C0-5269C282DB0D}">
      <dsp:nvSpPr>
        <dsp:cNvPr id="0" name=""/>
        <dsp:cNvSpPr/>
      </dsp:nvSpPr>
      <dsp:spPr>
        <a:xfrm>
          <a:off x="3990701" y="504535"/>
          <a:ext cx="3743235" cy="2245941"/>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Acquire 2017 by </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JK regime on design capacity   </a:t>
          </a:r>
          <a:endParaRPr lang="en-US" sz="2200" b="1" kern="1200" dirty="0">
            <a:effectLst>
              <a:outerShdw blurRad="38100" dist="38100" dir="2700000" algn="tl">
                <a:srgbClr val="000000">
                  <a:alpha val="43137"/>
                </a:srgbClr>
              </a:outerShdw>
            </a:effectLst>
          </a:endParaRPr>
        </a:p>
      </dsp:txBody>
      <dsp:txXfrm>
        <a:off x="3990701" y="504535"/>
        <a:ext cx="3743235" cy="2245941"/>
      </dsp:txXfrm>
    </dsp:sp>
    <dsp:sp modelId="{ABF01A8A-916E-4D3D-BDD3-6E95241C48AA}">
      <dsp:nvSpPr>
        <dsp:cNvPr id="0" name=""/>
        <dsp:cNvSpPr/>
      </dsp:nvSpPr>
      <dsp:spPr>
        <a:xfrm>
          <a:off x="887932" y="3278557"/>
          <a:ext cx="3743235" cy="224594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Core</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Agriculture development to improve business</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sustainability</a:t>
          </a:r>
          <a:endParaRPr lang="en-US" sz="2200" b="1" kern="1200" dirty="0">
            <a:effectLst>
              <a:outerShdw blurRad="38100" dist="38100" dir="2700000" algn="tl">
                <a:srgbClr val="000000">
                  <a:alpha val="43137"/>
                </a:srgbClr>
              </a:outerShdw>
            </a:effectLst>
          </a:endParaRPr>
        </a:p>
      </dsp:txBody>
      <dsp:txXfrm>
        <a:off x="887932" y="3278557"/>
        <a:ext cx="3743235" cy="2245941"/>
      </dsp:txXfrm>
    </dsp:sp>
    <dsp:sp modelId="{981C46A1-A61E-46F8-A6E9-5250D981B0D7}">
      <dsp:nvSpPr>
        <dsp:cNvPr id="0" name=""/>
        <dsp:cNvSpPr/>
      </dsp:nvSpPr>
      <dsp:spPr>
        <a:xfrm>
          <a:off x="7048026" y="3201701"/>
          <a:ext cx="3743235" cy="224594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Scope </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Capacity, energy efficiency &amp; </a:t>
          </a:r>
        </a:p>
        <a:p>
          <a:pPr lvl="0" algn="ctr" defTabSz="977900">
            <a:lnSpc>
              <a:spcPct val="90000"/>
            </a:lnSpc>
            <a:spcBef>
              <a:spcPct val="0"/>
            </a:spcBef>
            <a:spcAft>
              <a:spcPts val="0"/>
            </a:spcAft>
          </a:pPr>
          <a:r>
            <a:rPr lang="en-US" sz="2200" b="1" kern="1200" dirty="0" smtClean="0">
              <a:effectLst>
                <a:outerShdw blurRad="38100" dist="38100" dir="2700000" algn="tl">
                  <a:srgbClr val="000000">
                    <a:alpha val="43137"/>
                  </a:srgbClr>
                </a:outerShdw>
              </a:effectLst>
            </a:rPr>
            <a:t>Quality Sugar production with HSE compliance to projects corporate sector </a:t>
          </a:r>
          <a:endParaRPr lang="en-US" sz="2200" b="1" kern="1200" dirty="0">
            <a:effectLst>
              <a:outerShdw blurRad="38100" dist="38100" dir="2700000" algn="tl">
                <a:srgbClr val="000000">
                  <a:alpha val="43137"/>
                </a:srgbClr>
              </a:outerShdw>
            </a:effectLst>
          </a:endParaRPr>
        </a:p>
      </dsp:txBody>
      <dsp:txXfrm>
        <a:off x="7048026" y="3201701"/>
        <a:ext cx="3743235" cy="224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FBAE-EBA0-4555-8D14-231801C5C11A}">
      <dsp:nvSpPr>
        <dsp:cNvPr id="0" name=""/>
        <dsp:cNvSpPr/>
      </dsp:nvSpPr>
      <dsp:spPr>
        <a:xfrm>
          <a:off x="2616114" y="3088626"/>
          <a:ext cx="6738553" cy="244295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Recovery Trend Avg (%)</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Since inception 9.17 (33 Years)</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Since JK regime 9.62 (6 Years)</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Last two season 10.06 Average</a:t>
          </a:r>
          <a:endParaRPr lang="en-US" sz="2800" b="1" kern="1200" dirty="0">
            <a:solidFill>
              <a:schemeClr val="bg1"/>
            </a:solidFill>
            <a:effectLst>
              <a:outerShdw blurRad="38100" dist="38100" dir="2700000" algn="tl">
                <a:srgbClr val="000000">
                  <a:alpha val="43137"/>
                </a:srgbClr>
              </a:outerShdw>
            </a:effectLst>
          </a:endParaRPr>
        </a:p>
      </dsp:txBody>
      <dsp:txXfrm>
        <a:off x="2616114" y="3088626"/>
        <a:ext cx="6738553" cy="2442950"/>
      </dsp:txXfrm>
    </dsp:sp>
    <dsp:sp modelId="{5E23A70F-E548-48F9-9D32-41EAB6B98D16}">
      <dsp:nvSpPr>
        <dsp:cNvPr id="0" name=""/>
        <dsp:cNvSpPr/>
      </dsp:nvSpPr>
      <dsp:spPr>
        <a:xfrm>
          <a:off x="0" y="0"/>
          <a:ext cx="4283213" cy="2772969"/>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Cane Crushed</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0.963 MMT (22-23)</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1.046 MMT (21-22)</a:t>
          </a:r>
        </a:p>
      </dsp:txBody>
      <dsp:txXfrm>
        <a:off x="0" y="0"/>
        <a:ext cx="4283213" cy="2772969"/>
      </dsp:txXfrm>
    </dsp:sp>
    <dsp:sp modelId="{11D8713D-7A81-4A20-96C0-5269C282DB0D}">
      <dsp:nvSpPr>
        <dsp:cNvPr id="0" name=""/>
        <dsp:cNvSpPr/>
      </dsp:nvSpPr>
      <dsp:spPr>
        <a:xfrm>
          <a:off x="7218076" y="72076"/>
          <a:ext cx="4549482" cy="2448289"/>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Production </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96,288 MT (22-23)</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106,128 MT (21-22)</a:t>
          </a:r>
        </a:p>
      </dsp:txBody>
      <dsp:txXfrm>
        <a:off x="7218076" y="72076"/>
        <a:ext cx="4549482" cy="2448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FBAE-EBA0-4555-8D14-231801C5C11A}">
      <dsp:nvSpPr>
        <dsp:cNvPr id="0" name=""/>
        <dsp:cNvSpPr/>
      </dsp:nvSpPr>
      <dsp:spPr>
        <a:xfrm>
          <a:off x="487926" y="3368279"/>
          <a:ext cx="4515409" cy="293625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Chute level</a:t>
          </a:r>
        </a:p>
        <a:p>
          <a:pPr lvl="0" algn="ctr" defTabSz="10668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Bulk density can be increased at the bottom of feed chute by increasing pressure on prepared cane height which is an established relationship projected to 400 - 450 Kg/M</a:t>
          </a:r>
          <a:r>
            <a:rPr lang="en-US" sz="2400" b="1" kern="1200" baseline="30000" dirty="0" smtClean="0">
              <a:solidFill>
                <a:schemeClr val="bg1"/>
              </a:solidFill>
              <a:effectLst>
                <a:outerShdw blurRad="38100" dist="38100" dir="2700000" algn="tl">
                  <a:srgbClr val="000000">
                    <a:alpha val="43137"/>
                  </a:srgbClr>
                </a:outerShdw>
              </a:effectLst>
            </a:rPr>
            <a:t>3</a:t>
          </a:r>
          <a:r>
            <a:rPr lang="en-US" sz="2400" b="1" kern="1200" dirty="0" smtClean="0">
              <a:solidFill>
                <a:schemeClr val="bg1"/>
              </a:solidFill>
              <a:effectLst>
                <a:outerShdw blurRad="38100" dist="38100" dir="2700000" algn="tl">
                  <a:srgbClr val="000000">
                    <a:alpha val="43137"/>
                  </a:srgbClr>
                </a:outerShdw>
              </a:effectLst>
            </a:rPr>
            <a:t> </a:t>
          </a:r>
          <a:endParaRPr lang="en-US" sz="2400" b="1" kern="1200" dirty="0">
            <a:solidFill>
              <a:schemeClr val="bg1"/>
            </a:solidFill>
            <a:effectLst>
              <a:outerShdw blurRad="38100" dist="38100" dir="2700000" algn="tl">
                <a:srgbClr val="000000">
                  <a:alpha val="43137"/>
                </a:srgbClr>
              </a:outerShdw>
            </a:effectLst>
          </a:endParaRPr>
        </a:p>
      </dsp:txBody>
      <dsp:txXfrm>
        <a:off x="487926" y="3368279"/>
        <a:ext cx="4515409" cy="2936256"/>
      </dsp:txXfrm>
    </dsp:sp>
    <dsp:sp modelId="{5E23A70F-E548-48F9-9D32-41EAB6B98D16}">
      <dsp:nvSpPr>
        <dsp:cNvPr id="0" name=""/>
        <dsp:cNvSpPr/>
      </dsp:nvSpPr>
      <dsp:spPr>
        <a:xfrm>
          <a:off x="0" y="54417"/>
          <a:ext cx="4982105" cy="288051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dirty="0" smtClean="0">
            <a:solidFill>
              <a:schemeClr val="bg1"/>
            </a:solidFill>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Cane density (Kg/M</a:t>
          </a:r>
          <a:r>
            <a:rPr lang="en-US" sz="2400" b="1" kern="1200" baseline="30000" dirty="0" smtClean="0">
              <a:solidFill>
                <a:schemeClr val="bg1"/>
              </a:solidFill>
              <a:effectLst>
                <a:outerShdw blurRad="38100" dist="38100" dir="2700000" algn="tl">
                  <a:srgbClr val="000000">
                    <a:alpha val="43137"/>
                  </a:srgbClr>
                </a:outerShdw>
              </a:effectLst>
            </a:rPr>
            <a:t>3</a:t>
          </a:r>
          <a:r>
            <a:rPr lang="en-US" sz="2400" b="1" kern="1200" dirty="0" smtClean="0">
              <a:solidFill>
                <a:schemeClr val="bg1"/>
              </a:solidFill>
              <a:effectLst>
                <a:outerShdw blurRad="38100" dist="38100" dir="2700000" algn="tl">
                  <a:srgbClr val="000000">
                    <a:alpha val="43137"/>
                  </a:srgbClr>
                </a:outerShdw>
              </a:effectLst>
            </a:rPr>
            <a:t>)</a:t>
          </a:r>
        </a:p>
        <a:p>
          <a:pPr lvl="0" algn="ctr" defTabSz="12446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After 2 set of knives 300</a:t>
          </a:r>
        </a:p>
        <a:p>
          <a:pPr lvl="0" algn="ctr" defTabSz="12446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After HD Shredder &amp; </a:t>
          </a:r>
        </a:p>
        <a:p>
          <a:pPr lvl="0" algn="ctr" defTabSz="1244600">
            <a:lnSpc>
              <a:spcPct val="90000"/>
            </a:lnSpc>
            <a:spcBef>
              <a:spcPct val="0"/>
            </a:spcBef>
            <a:spcAft>
              <a:spcPct val="35000"/>
            </a:spcAft>
          </a:pPr>
          <a:r>
            <a:rPr lang="en-US" sz="2400" b="1" kern="1200" dirty="0" smtClean="0">
              <a:solidFill>
                <a:schemeClr val="bg1"/>
              </a:solidFill>
              <a:effectLst>
                <a:outerShdw blurRad="38100" dist="38100" dir="2700000" algn="tl">
                  <a:srgbClr val="000000">
                    <a:alpha val="43137"/>
                  </a:srgbClr>
                </a:outerShdw>
              </a:effectLst>
            </a:rPr>
            <a:t>at first mill chute 400</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  </a:t>
          </a:r>
        </a:p>
      </dsp:txBody>
      <dsp:txXfrm>
        <a:off x="0" y="54417"/>
        <a:ext cx="4982105" cy="2880512"/>
      </dsp:txXfrm>
    </dsp:sp>
    <dsp:sp modelId="{11D8713D-7A81-4A20-96C0-5269C282DB0D}">
      <dsp:nvSpPr>
        <dsp:cNvPr id="0" name=""/>
        <dsp:cNvSpPr/>
      </dsp:nvSpPr>
      <dsp:spPr>
        <a:xfrm>
          <a:off x="6129728" y="10"/>
          <a:ext cx="5947594" cy="2973686"/>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Capacity utilization</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80.015% (21-22)</a:t>
          </a:r>
        </a:p>
        <a:p>
          <a:pPr lvl="0" algn="ctr" defTabSz="1244600">
            <a:lnSpc>
              <a:spcPct val="90000"/>
            </a:lnSpc>
            <a:spcBef>
              <a:spcPct val="0"/>
            </a:spcBef>
            <a:spcAft>
              <a:spcPct val="35000"/>
            </a:spcAft>
          </a:pPr>
          <a:r>
            <a:rPr lang="en-US" sz="2800" b="1" kern="1200" dirty="0" smtClean="0">
              <a:solidFill>
                <a:schemeClr val="bg1"/>
              </a:solidFill>
              <a:effectLst>
                <a:outerShdw blurRad="38100" dist="38100" dir="2700000" algn="tl">
                  <a:srgbClr val="000000">
                    <a:alpha val="43137"/>
                  </a:srgbClr>
                </a:outerShdw>
              </a:effectLst>
            </a:rPr>
            <a:t>88.268 % (22-23)</a:t>
          </a:r>
        </a:p>
      </dsp:txBody>
      <dsp:txXfrm>
        <a:off x="6129728" y="10"/>
        <a:ext cx="5947594" cy="29736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0.02861</cdr:x>
      <cdr:y>0.68132</cdr:y>
    </cdr:from>
    <cdr:to>
      <cdr:x>0.12667</cdr:x>
      <cdr:y>0.71936</cdr:y>
    </cdr:to>
    <cdr:sp macro="" textlink="">
      <cdr:nvSpPr>
        <cdr:cNvPr id="2" name="Text Box 1"/>
        <cdr:cNvSpPr txBox="1"/>
      </cdr:nvSpPr>
      <cdr:spPr>
        <a:xfrm xmlns:a="http://schemas.openxmlformats.org/drawingml/2006/main">
          <a:off x="337957" y="4525377"/>
          <a:ext cx="1158187" cy="25266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dirty="0" smtClean="0"/>
            <a:t>Season</a:t>
          </a:r>
          <a:endParaRPr lang="en-US" sz="1800" b="1" dirty="0"/>
        </a:p>
      </cdr:txBody>
    </cdr:sp>
  </cdr:relSizeAnchor>
  <cdr:relSizeAnchor xmlns:cdr="http://schemas.openxmlformats.org/drawingml/2006/chartDrawing">
    <cdr:from>
      <cdr:x>0.15349</cdr:x>
      <cdr:y>0.54218</cdr:y>
    </cdr:from>
    <cdr:to>
      <cdr:x>0.17772</cdr:x>
      <cdr:y>0.64468</cdr:y>
    </cdr:to>
    <cdr:sp macro="" textlink="">
      <cdr:nvSpPr>
        <cdr:cNvPr id="5" name="Text Box 1"/>
        <cdr:cNvSpPr txBox="1"/>
      </cdr:nvSpPr>
      <cdr:spPr>
        <a:xfrm xmlns:a="http://schemas.openxmlformats.org/drawingml/2006/main" rot="16200000">
          <a:off x="1240352" y="4327699"/>
          <a:ext cx="768096" cy="237744"/>
        </a:xfrm>
        <a:prstGeom xmlns:a="http://schemas.openxmlformats.org/drawingml/2006/main" prst="rect">
          <a:avLst/>
        </a:prstGeom>
      </cdr:spPr>
    </cdr:sp>
  </cdr:relSizeAnchor>
</c:userShapes>
</file>

<file path=ppt/drawings/drawing2.xml><?xml version="1.0" encoding="utf-8"?>
<c:userShapes xmlns:c="http://schemas.openxmlformats.org/drawingml/2006/chart">
  <cdr:relSizeAnchor xmlns:cdr="http://schemas.openxmlformats.org/drawingml/2006/chartDrawing">
    <cdr:from>
      <cdr:x>0.10572</cdr:x>
      <cdr:y>0.23217</cdr:y>
    </cdr:from>
    <cdr:to>
      <cdr:x>0.1874</cdr:x>
      <cdr:y>0.38132</cdr:y>
    </cdr:to>
    <cdr:sp macro="" textlink="">
      <cdr:nvSpPr>
        <cdr:cNvPr id="2" name="TextBox 1"/>
        <cdr:cNvSpPr txBox="1"/>
      </cdr:nvSpPr>
      <cdr:spPr>
        <a:xfrm xmlns:a="http://schemas.openxmlformats.org/drawingml/2006/main">
          <a:off x="1183415" y="14232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3C027-D8C8-46FE-8565-91E99411FCE0}" type="datetimeFigureOut">
              <a:rPr lang="en-US" smtClean="0"/>
              <a:t>09/09/2023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AECEE-6E24-42FA-9297-856D0DD145A1}" type="slidenum">
              <a:rPr lang="en-US" smtClean="0"/>
              <a:t>‹#›</a:t>
            </a:fld>
            <a:endParaRPr lang="en-US"/>
          </a:p>
        </p:txBody>
      </p:sp>
    </p:spTree>
    <p:extLst>
      <p:ext uri="{BB962C8B-B14F-4D97-AF65-F5344CB8AC3E}">
        <p14:creationId xmlns:p14="http://schemas.microsoft.com/office/powerpoint/2010/main" val="293238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E-survey, Recult, Farmdar </a:t>
            </a:r>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4</a:t>
            </a:fld>
            <a:endParaRPr lang="en-US"/>
          </a:p>
        </p:txBody>
      </p:sp>
    </p:spTree>
    <p:extLst>
      <p:ext uri="{BB962C8B-B14F-4D97-AF65-F5344CB8AC3E}">
        <p14:creationId xmlns:p14="http://schemas.microsoft.com/office/powerpoint/2010/main" val="312434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Bleaching powder at shredded cane, (Anti-bacterial), Biocide at last Mill, Application</a:t>
            </a:r>
            <a:r>
              <a:rPr lang="en-US" baseline="0" dirty="0" smtClean="0"/>
              <a:t> of hot water twice a shift preceded by jet of </a:t>
            </a:r>
            <a:r>
              <a:rPr lang="en-US" dirty="0" smtClean="0"/>
              <a:t>steaming </a:t>
            </a:r>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17</a:t>
            </a:fld>
            <a:endParaRPr lang="en-US"/>
          </a:p>
        </p:txBody>
      </p:sp>
    </p:spTree>
    <p:extLst>
      <p:ext uri="{BB962C8B-B14F-4D97-AF65-F5344CB8AC3E}">
        <p14:creationId xmlns:p14="http://schemas.microsoft.com/office/powerpoint/2010/main" val="172951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18</a:t>
            </a:fld>
            <a:endParaRPr lang="en-US"/>
          </a:p>
        </p:txBody>
      </p:sp>
    </p:spTree>
    <p:extLst>
      <p:ext uri="{BB962C8B-B14F-4D97-AF65-F5344CB8AC3E}">
        <p14:creationId xmlns:p14="http://schemas.microsoft.com/office/powerpoint/2010/main" val="120222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19</a:t>
            </a:fld>
            <a:endParaRPr lang="en-US"/>
          </a:p>
        </p:txBody>
      </p:sp>
    </p:spTree>
    <p:extLst>
      <p:ext uri="{BB962C8B-B14F-4D97-AF65-F5344CB8AC3E}">
        <p14:creationId xmlns:p14="http://schemas.microsoft.com/office/powerpoint/2010/main" val="363040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suspended liquid &amp; solid particles present in air reflects the </a:t>
            </a:r>
            <a:r>
              <a:rPr lang="en-US" baseline="0" smtClean="0"/>
              <a:t>air quality.</a:t>
            </a:r>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21</a:t>
            </a:fld>
            <a:endParaRPr lang="en-US"/>
          </a:p>
        </p:txBody>
      </p:sp>
    </p:spTree>
    <p:extLst>
      <p:ext uri="{BB962C8B-B14F-4D97-AF65-F5344CB8AC3E}">
        <p14:creationId xmlns:p14="http://schemas.microsoft.com/office/powerpoint/2010/main" val="269742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8478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CB548-EAC9-4AC2-8DC5-01867D530B8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3092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smtClean="0">
                <a:effectLst>
                  <a:outerShdw blurRad="38100" dist="38100" dir="2700000" algn="tl">
                    <a:srgbClr val="000000">
                      <a:alpha val="43137"/>
                    </a:srgbClr>
                  </a:outerShdw>
                </a:effectLst>
              </a:rPr>
              <a:t>Its pure technicalities and expertise job which needs an acute attention and time devotion. However,</a:t>
            </a:r>
            <a:r>
              <a:rPr lang="en-US" b="1" baseline="0" dirty="0" smtClean="0">
                <a:effectLst>
                  <a:outerShdw blurRad="38100" dist="38100" dir="2700000" algn="tl">
                    <a:srgbClr val="000000">
                      <a:alpha val="43137"/>
                    </a:srgbClr>
                  </a:outerShdw>
                </a:effectLst>
              </a:rPr>
              <a:t> timely measures can avoid severe loss. Varietal limitations CPF 246 &amp; SPF 234 effected with Red-rot diseased. While SPF 238 and NSG 59 reflects low recovery constrains. Major contributor of losses are Sugar cane Top borer, Gurdas pur borer, Root borer and pink borer as chewing pest. While, sucking pest Pyrilla, white fly, black bug, mealy bug and mites. </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B0FCC8D5-6D68-A443-97C0-91AE597713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5834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86.36% major contribution . Fortunately an induction of new variety </a:t>
            </a:r>
            <a:r>
              <a:rPr lang="en-US" b="1" u="sng" dirty="0" smtClean="0"/>
              <a:t>YTFG-236</a:t>
            </a:r>
            <a:r>
              <a:rPr lang="en-US" dirty="0" smtClean="0"/>
              <a:t> from Fatima group has been approved</a:t>
            </a:r>
            <a:r>
              <a:rPr lang="en-US" baseline="0" dirty="0" smtClean="0"/>
              <a:t> by Punjab Govt is committed effort from Mill side. </a:t>
            </a:r>
            <a:endParaRPr lang="en-US" dirty="0"/>
          </a:p>
        </p:txBody>
      </p:sp>
      <p:sp>
        <p:nvSpPr>
          <p:cNvPr id="4" name="Slide Number Placeholder 3"/>
          <p:cNvSpPr>
            <a:spLocks noGrp="1"/>
          </p:cNvSpPr>
          <p:nvPr>
            <p:ph type="sldNum" sz="quarter" idx="10"/>
          </p:nvPr>
        </p:nvSpPr>
        <p:spPr/>
        <p:txBody>
          <a:bodyPr/>
          <a:lstStyle/>
          <a:p>
            <a:fld id="{9B6BC6E7-BC75-4E45-80F6-3B292C9D1458}" type="slidenum">
              <a:rPr lang="en-US" smtClean="0"/>
              <a:pPr/>
              <a:t>6</a:t>
            </a:fld>
            <a:endParaRPr lang="en-US" dirty="0"/>
          </a:p>
        </p:txBody>
      </p:sp>
    </p:spTree>
    <p:extLst>
      <p:ext uri="{BB962C8B-B14F-4D97-AF65-F5344CB8AC3E}">
        <p14:creationId xmlns:p14="http://schemas.microsoft.com/office/powerpoint/2010/main" val="366563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sets of cutter with one HD cane shredder (3 MW turbine driven)</a:t>
            </a:r>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7</a:t>
            </a:fld>
            <a:endParaRPr lang="en-US"/>
          </a:p>
        </p:txBody>
      </p:sp>
    </p:spTree>
    <p:extLst>
      <p:ext uri="{BB962C8B-B14F-4D97-AF65-F5344CB8AC3E}">
        <p14:creationId xmlns:p14="http://schemas.microsoft.com/office/powerpoint/2010/main" val="307758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15.67% average rise 2022-23</a:t>
            </a:r>
            <a:r>
              <a:rPr lang="en-US" baseline="0" dirty="0" smtClean="0"/>
              <a:t> crushing capacity </a:t>
            </a:r>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2589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 efficiency rise</a:t>
            </a:r>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7515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22.16 </a:t>
            </a:r>
            <a:r>
              <a:rPr lang="en-US" baseline="30000" dirty="0" smtClean="0"/>
              <a:t>O</a:t>
            </a:r>
            <a:r>
              <a:rPr lang="en-US" dirty="0" smtClean="0"/>
              <a:t>C temperature reduction leads to 4.54%</a:t>
            </a:r>
            <a:r>
              <a:rPr lang="en-US" baseline="0" dirty="0" smtClean="0"/>
              <a:t> bagasse saving increase. However, 8.62</a:t>
            </a:r>
            <a:r>
              <a:rPr lang="en-US" baseline="30000" dirty="0" smtClean="0"/>
              <a:t>O</a:t>
            </a:r>
            <a:r>
              <a:rPr lang="en-US" dirty="0" smtClean="0"/>
              <a:t>C feed water temp rise averagely for the season.</a:t>
            </a:r>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0232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14</a:t>
            </a:fld>
            <a:endParaRPr lang="en-US"/>
          </a:p>
        </p:txBody>
      </p:sp>
    </p:spTree>
    <p:extLst>
      <p:ext uri="{BB962C8B-B14F-4D97-AF65-F5344CB8AC3E}">
        <p14:creationId xmlns:p14="http://schemas.microsoft.com/office/powerpoint/2010/main" val="270053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 sector </a:t>
            </a:r>
            <a:endParaRPr lang="en-US" dirty="0"/>
          </a:p>
        </p:txBody>
      </p:sp>
      <p:sp>
        <p:nvSpPr>
          <p:cNvPr id="4" name="Slide Number Placeholder 3"/>
          <p:cNvSpPr>
            <a:spLocks noGrp="1"/>
          </p:cNvSpPr>
          <p:nvPr>
            <p:ph type="sldNum" sz="quarter" idx="10"/>
          </p:nvPr>
        </p:nvSpPr>
        <p:spPr/>
        <p:txBody>
          <a:bodyPr/>
          <a:lstStyle/>
          <a:p>
            <a:fld id="{971AECEE-6E24-42FA-9297-856D0DD145A1}" type="slidenum">
              <a:rPr lang="en-US" smtClean="0"/>
              <a:t>15</a:t>
            </a:fld>
            <a:endParaRPr lang="en-US"/>
          </a:p>
        </p:txBody>
      </p:sp>
    </p:spTree>
    <p:extLst>
      <p:ext uri="{BB962C8B-B14F-4D97-AF65-F5344CB8AC3E}">
        <p14:creationId xmlns:p14="http://schemas.microsoft.com/office/powerpoint/2010/main" val="1931579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39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solidFill>
                  <a:prstClr val="black"/>
                </a:solidFill>
              </a:rPr>
              <a:pPr/>
              <a:t>09/09/2023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0532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7081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2824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19544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7725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510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43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954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905000"/>
            <a:ext cx="10363200" cy="2079624"/>
          </a:xfrm>
        </p:spPr>
        <p:txBody>
          <a:bodyPr>
            <a:noAutofit/>
          </a:bodyPr>
          <a:lstStyle>
            <a:lvl1pPr>
              <a:defRPr sz="7200" b="1"/>
            </a:lvl1pPr>
          </a:lstStyle>
          <a:p>
            <a:r>
              <a:rPr lang="en-US"/>
              <a:t>Click to edit Master title style</a:t>
            </a:r>
            <a:endParaRPr lang="en-US" dirty="0"/>
          </a:p>
        </p:txBody>
      </p:sp>
      <p:sp>
        <p:nvSpPr>
          <p:cNvPr id="3" name="Subtitle 2"/>
          <p:cNvSpPr>
            <a:spLocks noGrp="1"/>
          </p:cNvSpPr>
          <p:nvPr>
            <p:ph type="subTitle" idx="1"/>
          </p:nvPr>
        </p:nvSpPr>
        <p:spPr>
          <a:xfrm>
            <a:off x="913052" y="4038600"/>
            <a:ext cx="10365897" cy="762000"/>
          </a:xfrm>
        </p:spPr>
        <p:txBody>
          <a:bodyPr/>
          <a:lstStyle>
            <a:lvl1pPr marL="0" indent="0" algn="ctr">
              <a:buNone/>
              <a:defRPr>
                <a:solidFill>
                  <a:srgbClr val="70A0D7"/>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350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0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622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628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4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816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02681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3094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356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422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921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558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gradFill>
          <a:gsLst>
            <a:gs pos="0">
              <a:srgbClr val="FF733C"/>
            </a:gs>
            <a:gs pos="54000">
              <a:srgbClr val="FF733C"/>
            </a:gs>
            <a:gs pos="100000">
              <a:srgbClr val="FF8C19"/>
            </a:gs>
          </a:gsLst>
          <a:lin ang="19320000" scaled="0"/>
        </a:gradFill>
        <a:effectLst/>
      </p:bgPr>
    </p:bg>
    <p:spTree>
      <p:nvGrpSpPr>
        <p:cNvPr id="1" name="Shape 152"/>
        <p:cNvGrpSpPr/>
        <p:nvPr/>
      </p:nvGrpSpPr>
      <p:grpSpPr>
        <a:xfrm>
          <a:off x="0" y="0"/>
          <a:ext cx="0" cy="0"/>
          <a:chOff x="0" y="0"/>
          <a:chExt cx="0" cy="0"/>
        </a:xfrm>
      </p:grpSpPr>
      <p:grpSp>
        <p:nvGrpSpPr>
          <p:cNvPr id="153" name="Shape 153"/>
          <p:cNvGrpSpPr/>
          <p:nvPr/>
        </p:nvGrpSpPr>
        <p:grpSpPr>
          <a:xfrm>
            <a:off x="10364311" y="5791200"/>
            <a:ext cx="1659988" cy="922216"/>
            <a:chOff x="4056062" y="2305050"/>
            <a:chExt cx="4071937" cy="2262188"/>
          </a:xfrm>
        </p:grpSpPr>
        <p:sp>
          <p:nvSpPr>
            <p:cNvPr id="154" name="Shape 154"/>
            <p:cNvSpPr/>
            <p:nvPr/>
          </p:nvSpPr>
          <p:spPr>
            <a:xfrm>
              <a:off x="5259387" y="2684463"/>
              <a:ext cx="314324"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70909"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70909"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55" name="Shape 155"/>
            <p:cNvSpPr/>
            <p:nvPr/>
          </p:nvSpPr>
          <p:spPr>
            <a:xfrm>
              <a:off x="5816600" y="2684463"/>
              <a:ext cx="315912"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68181"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68181"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56" name="Shape 156"/>
            <p:cNvSpPr/>
            <p:nvPr/>
          </p:nvSpPr>
          <p:spPr>
            <a:xfrm>
              <a:off x="6167437" y="2684463"/>
              <a:ext cx="322263" cy="679449"/>
            </a:xfrm>
            <a:custGeom>
              <a:avLst/>
              <a:gdLst/>
              <a:ahLst/>
              <a:cxnLst/>
              <a:rect l="0" t="0" r="0" b="0"/>
              <a:pathLst>
                <a:path w="120000" h="120000" extrusionOk="0">
                  <a:moveTo>
                    <a:pt x="120000" y="118736"/>
                  </a:moveTo>
                  <a:cubicBezTo>
                    <a:pt x="72000" y="118736"/>
                    <a:pt x="72000" y="118736"/>
                    <a:pt x="72000" y="118736"/>
                  </a:cubicBezTo>
                  <a:cubicBezTo>
                    <a:pt x="72000" y="114947"/>
                    <a:pt x="72000" y="114947"/>
                    <a:pt x="72000" y="114947"/>
                  </a:cubicBezTo>
                  <a:cubicBezTo>
                    <a:pt x="69333" y="118736"/>
                    <a:pt x="58666" y="120000"/>
                    <a:pt x="40000" y="120000"/>
                  </a:cubicBezTo>
                  <a:cubicBezTo>
                    <a:pt x="13333" y="120000"/>
                    <a:pt x="0" y="114947"/>
                    <a:pt x="0" y="104842"/>
                  </a:cubicBezTo>
                  <a:cubicBezTo>
                    <a:pt x="0" y="66947"/>
                    <a:pt x="0" y="66947"/>
                    <a:pt x="0" y="66947"/>
                  </a:cubicBezTo>
                  <a:cubicBezTo>
                    <a:pt x="0" y="61894"/>
                    <a:pt x="2666" y="58105"/>
                    <a:pt x="10666" y="55578"/>
                  </a:cubicBezTo>
                  <a:cubicBezTo>
                    <a:pt x="16000" y="51789"/>
                    <a:pt x="29333" y="48000"/>
                    <a:pt x="50666" y="42947"/>
                  </a:cubicBezTo>
                  <a:cubicBezTo>
                    <a:pt x="64000" y="40421"/>
                    <a:pt x="72000" y="37894"/>
                    <a:pt x="72000" y="36631"/>
                  </a:cubicBezTo>
                  <a:cubicBezTo>
                    <a:pt x="72000" y="20210"/>
                    <a:pt x="72000" y="20210"/>
                    <a:pt x="72000" y="20210"/>
                  </a:cubicBezTo>
                  <a:cubicBezTo>
                    <a:pt x="72000" y="15157"/>
                    <a:pt x="69333" y="12631"/>
                    <a:pt x="58666" y="12631"/>
                  </a:cubicBezTo>
                  <a:cubicBezTo>
                    <a:pt x="50666" y="12631"/>
                    <a:pt x="45333" y="15157"/>
                    <a:pt x="45333" y="20210"/>
                  </a:cubicBezTo>
                  <a:cubicBezTo>
                    <a:pt x="45333" y="37894"/>
                    <a:pt x="45333" y="37894"/>
                    <a:pt x="45333" y="37894"/>
                  </a:cubicBezTo>
                  <a:cubicBezTo>
                    <a:pt x="0" y="37894"/>
                    <a:pt x="0" y="37894"/>
                    <a:pt x="0" y="37894"/>
                  </a:cubicBezTo>
                  <a:cubicBezTo>
                    <a:pt x="0" y="20210"/>
                    <a:pt x="0" y="20210"/>
                    <a:pt x="0" y="20210"/>
                  </a:cubicBezTo>
                  <a:cubicBezTo>
                    <a:pt x="0" y="6315"/>
                    <a:pt x="21333" y="0"/>
                    <a:pt x="58666" y="0"/>
                  </a:cubicBezTo>
                  <a:cubicBezTo>
                    <a:pt x="98666" y="0"/>
                    <a:pt x="120000" y="6315"/>
                    <a:pt x="120000" y="20210"/>
                  </a:cubicBezTo>
                  <a:lnTo>
                    <a:pt x="120000" y="118736"/>
                  </a:lnTo>
                  <a:close/>
                  <a:moveTo>
                    <a:pt x="72000" y="98526"/>
                  </a:moveTo>
                  <a:cubicBezTo>
                    <a:pt x="72000" y="55578"/>
                    <a:pt x="72000" y="55578"/>
                    <a:pt x="72000" y="55578"/>
                  </a:cubicBezTo>
                  <a:cubicBezTo>
                    <a:pt x="56000" y="56842"/>
                    <a:pt x="45333" y="59368"/>
                    <a:pt x="45333" y="63157"/>
                  </a:cubicBezTo>
                  <a:cubicBezTo>
                    <a:pt x="45333" y="98526"/>
                    <a:pt x="45333" y="98526"/>
                    <a:pt x="45333" y="98526"/>
                  </a:cubicBezTo>
                  <a:cubicBezTo>
                    <a:pt x="45333" y="102315"/>
                    <a:pt x="50666" y="104842"/>
                    <a:pt x="58666" y="104842"/>
                  </a:cubicBezTo>
                  <a:cubicBezTo>
                    <a:pt x="69333" y="104842"/>
                    <a:pt x="72000" y="102315"/>
                    <a:pt x="72000" y="98526"/>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57" name="Shape 157"/>
            <p:cNvSpPr/>
            <p:nvPr/>
          </p:nvSpPr>
          <p:spPr>
            <a:xfrm>
              <a:off x="6524625" y="2684463"/>
              <a:ext cx="315912" cy="673099"/>
            </a:xfrm>
            <a:custGeom>
              <a:avLst/>
              <a:gdLst/>
              <a:ahLst/>
              <a:cxnLst/>
              <a:rect l="0" t="0" r="0" b="0"/>
              <a:pathLst>
                <a:path w="120000" h="120000" extrusionOk="0">
                  <a:moveTo>
                    <a:pt x="120000" y="45957"/>
                  </a:moveTo>
                  <a:cubicBezTo>
                    <a:pt x="73636" y="45957"/>
                    <a:pt x="73636" y="45957"/>
                    <a:pt x="73636" y="45957"/>
                  </a:cubicBezTo>
                  <a:cubicBezTo>
                    <a:pt x="73636" y="20425"/>
                    <a:pt x="73636" y="20425"/>
                    <a:pt x="73636" y="20425"/>
                  </a:cubicBezTo>
                  <a:cubicBezTo>
                    <a:pt x="73636" y="15319"/>
                    <a:pt x="68181" y="12765"/>
                    <a:pt x="60000" y="12765"/>
                  </a:cubicBezTo>
                  <a:cubicBezTo>
                    <a:pt x="51818" y="12765"/>
                    <a:pt x="46363" y="15319"/>
                    <a:pt x="46363" y="20425"/>
                  </a:cubicBezTo>
                  <a:cubicBezTo>
                    <a:pt x="46363" y="120000"/>
                    <a:pt x="46363" y="120000"/>
                    <a:pt x="46363" y="120000"/>
                  </a:cubicBezTo>
                  <a:cubicBezTo>
                    <a:pt x="0" y="120000"/>
                    <a:pt x="0" y="120000"/>
                    <a:pt x="0" y="120000"/>
                  </a:cubicBezTo>
                  <a:cubicBezTo>
                    <a:pt x="0" y="0"/>
                    <a:pt x="0" y="0"/>
                    <a:pt x="0" y="0"/>
                  </a:cubicBezTo>
                  <a:cubicBezTo>
                    <a:pt x="46363" y="0"/>
                    <a:pt x="46363" y="0"/>
                    <a:pt x="46363" y="0"/>
                  </a:cubicBezTo>
                  <a:cubicBezTo>
                    <a:pt x="46363" y="3829"/>
                    <a:pt x="46363" y="3829"/>
                    <a:pt x="46363" y="3829"/>
                  </a:cubicBezTo>
                  <a:cubicBezTo>
                    <a:pt x="54545" y="1276"/>
                    <a:pt x="68181" y="0"/>
                    <a:pt x="84545" y="0"/>
                  </a:cubicBezTo>
                  <a:cubicBezTo>
                    <a:pt x="92727" y="0"/>
                    <a:pt x="100909" y="1276"/>
                    <a:pt x="109090" y="5106"/>
                  </a:cubicBezTo>
                  <a:cubicBezTo>
                    <a:pt x="117272"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58" name="Shape 158"/>
            <p:cNvSpPr/>
            <p:nvPr/>
          </p:nvSpPr>
          <p:spPr>
            <a:xfrm>
              <a:off x="6869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2666"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59" name="Shape 159"/>
            <p:cNvSpPr/>
            <p:nvPr/>
          </p:nvSpPr>
          <p:spPr>
            <a:xfrm>
              <a:off x="7219950" y="2547938"/>
              <a:ext cx="120649" cy="809624"/>
            </a:xfrm>
            <a:custGeom>
              <a:avLst/>
              <a:gdLst/>
              <a:ahLst/>
              <a:cxnLst/>
              <a:rect l="0" t="0" r="0" b="0"/>
              <a:pathLst>
                <a:path w="120000" h="120000" extrusionOk="0">
                  <a:moveTo>
                    <a:pt x="0" y="8495"/>
                  </a:moveTo>
                  <a:cubicBezTo>
                    <a:pt x="0" y="6371"/>
                    <a:pt x="7058" y="4247"/>
                    <a:pt x="21176" y="2123"/>
                  </a:cubicBezTo>
                  <a:cubicBezTo>
                    <a:pt x="35294" y="1061"/>
                    <a:pt x="49411" y="0"/>
                    <a:pt x="63529" y="0"/>
                  </a:cubicBezTo>
                  <a:cubicBezTo>
                    <a:pt x="77647" y="0"/>
                    <a:pt x="91764" y="1061"/>
                    <a:pt x="105882" y="2123"/>
                  </a:cubicBezTo>
                  <a:cubicBezTo>
                    <a:pt x="112941" y="4247"/>
                    <a:pt x="120000" y="6371"/>
                    <a:pt x="120000" y="8495"/>
                  </a:cubicBezTo>
                  <a:cubicBezTo>
                    <a:pt x="120000" y="11681"/>
                    <a:pt x="112941" y="13805"/>
                    <a:pt x="105882" y="14867"/>
                  </a:cubicBezTo>
                  <a:cubicBezTo>
                    <a:pt x="91764" y="16991"/>
                    <a:pt x="77647" y="18053"/>
                    <a:pt x="63529" y="18053"/>
                  </a:cubicBezTo>
                  <a:cubicBezTo>
                    <a:pt x="42352" y="18053"/>
                    <a:pt x="28235" y="16991"/>
                    <a:pt x="21176" y="14867"/>
                  </a:cubicBezTo>
                  <a:cubicBezTo>
                    <a:pt x="7058" y="13805"/>
                    <a:pt x="0" y="11681"/>
                    <a:pt x="0" y="8495"/>
                  </a:cubicBezTo>
                  <a:close/>
                  <a:moveTo>
                    <a:pt x="120000" y="20176"/>
                  </a:moveTo>
                  <a:cubicBezTo>
                    <a:pt x="0" y="20176"/>
                    <a:pt x="0" y="20176"/>
                    <a:pt x="0" y="20176"/>
                  </a:cubicBezTo>
                  <a:cubicBezTo>
                    <a:pt x="0" y="120000"/>
                    <a:pt x="0" y="120000"/>
                    <a:pt x="0" y="120000"/>
                  </a:cubicBezTo>
                  <a:cubicBezTo>
                    <a:pt x="120000" y="120000"/>
                    <a:pt x="120000" y="120000"/>
                    <a:pt x="120000" y="120000"/>
                  </a:cubicBezTo>
                  <a:lnTo>
                    <a:pt x="120000" y="20176"/>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0" name="Shape 160"/>
            <p:cNvSpPr/>
            <p:nvPr/>
          </p:nvSpPr>
          <p:spPr>
            <a:xfrm>
              <a:off x="7377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5333"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1" name="Shape 161"/>
            <p:cNvSpPr/>
            <p:nvPr/>
          </p:nvSpPr>
          <p:spPr>
            <a:xfrm>
              <a:off x="7727950" y="2684463"/>
              <a:ext cx="320675" cy="673099"/>
            </a:xfrm>
            <a:custGeom>
              <a:avLst/>
              <a:gdLst/>
              <a:ahLst/>
              <a:cxnLst/>
              <a:rect l="0" t="0" r="0" b="0"/>
              <a:pathLst>
                <a:path w="120000" h="120000" extrusionOk="0">
                  <a:moveTo>
                    <a:pt x="8000" y="120000"/>
                  </a:moveTo>
                  <a:cubicBezTo>
                    <a:pt x="8000" y="104680"/>
                    <a:pt x="8000" y="104680"/>
                    <a:pt x="8000" y="104680"/>
                  </a:cubicBezTo>
                  <a:cubicBezTo>
                    <a:pt x="50666" y="104680"/>
                    <a:pt x="50666" y="104680"/>
                    <a:pt x="50666" y="104680"/>
                  </a:cubicBezTo>
                  <a:cubicBezTo>
                    <a:pt x="64000" y="104680"/>
                    <a:pt x="72000" y="100851"/>
                    <a:pt x="72000" y="94468"/>
                  </a:cubicBezTo>
                  <a:cubicBezTo>
                    <a:pt x="58666" y="95744"/>
                    <a:pt x="48000" y="97021"/>
                    <a:pt x="40000" y="97021"/>
                  </a:cubicBezTo>
                  <a:cubicBezTo>
                    <a:pt x="13333" y="97021"/>
                    <a:pt x="0" y="90638"/>
                    <a:pt x="0" y="77872"/>
                  </a:cubicBezTo>
                  <a:cubicBezTo>
                    <a:pt x="0" y="20425"/>
                    <a:pt x="0" y="20425"/>
                    <a:pt x="0" y="20425"/>
                  </a:cubicBezTo>
                  <a:cubicBezTo>
                    <a:pt x="0" y="6382"/>
                    <a:pt x="13333" y="0"/>
                    <a:pt x="40000" y="0"/>
                  </a:cubicBezTo>
                  <a:cubicBezTo>
                    <a:pt x="48000" y="0"/>
                    <a:pt x="58666" y="1276"/>
                    <a:pt x="72000" y="3829"/>
                  </a:cubicBezTo>
                  <a:cubicBezTo>
                    <a:pt x="72000" y="0"/>
                    <a:pt x="72000" y="0"/>
                    <a:pt x="72000" y="0"/>
                  </a:cubicBezTo>
                  <a:cubicBezTo>
                    <a:pt x="117333" y="0"/>
                    <a:pt x="117333" y="0"/>
                    <a:pt x="117333" y="0"/>
                  </a:cubicBezTo>
                  <a:cubicBezTo>
                    <a:pt x="117333" y="94468"/>
                    <a:pt x="117333" y="94468"/>
                    <a:pt x="117333" y="94468"/>
                  </a:cubicBezTo>
                  <a:cubicBezTo>
                    <a:pt x="120000" y="100851"/>
                    <a:pt x="117333" y="107234"/>
                    <a:pt x="109333" y="112340"/>
                  </a:cubicBezTo>
                  <a:cubicBezTo>
                    <a:pt x="101333" y="117446"/>
                    <a:pt x="85333" y="120000"/>
                    <a:pt x="61333" y="120000"/>
                  </a:cubicBezTo>
                  <a:lnTo>
                    <a:pt x="8000" y="120000"/>
                  </a:lnTo>
                  <a:close/>
                  <a:moveTo>
                    <a:pt x="72000" y="77872"/>
                  </a:moveTo>
                  <a:cubicBezTo>
                    <a:pt x="72000" y="20425"/>
                    <a:pt x="72000" y="20425"/>
                    <a:pt x="72000" y="20425"/>
                  </a:cubicBezTo>
                  <a:cubicBezTo>
                    <a:pt x="72000" y="15319"/>
                    <a:pt x="66666" y="12765"/>
                    <a:pt x="58666" y="12765"/>
                  </a:cubicBezTo>
                  <a:cubicBezTo>
                    <a:pt x="50666" y="12765"/>
                    <a:pt x="45333" y="15319"/>
                    <a:pt x="45333" y="20425"/>
                  </a:cubicBezTo>
                  <a:cubicBezTo>
                    <a:pt x="45333" y="77872"/>
                    <a:pt x="45333" y="77872"/>
                    <a:pt x="45333" y="77872"/>
                  </a:cubicBezTo>
                  <a:cubicBezTo>
                    <a:pt x="45333" y="81702"/>
                    <a:pt x="50666" y="84255"/>
                    <a:pt x="58666" y="84255"/>
                  </a:cubicBezTo>
                  <a:cubicBezTo>
                    <a:pt x="66666" y="84255"/>
                    <a:pt x="72000" y="81702"/>
                    <a:pt x="72000" y="77872"/>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2" name="Shape 162"/>
            <p:cNvSpPr/>
            <p:nvPr/>
          </p:nvSpPr>
          <p:spPr>
            <a:xfrm>
              <a:off x="5259387" y="3465512"/>
              <a:ext cx="328613" cy="679449"/>
            </a:xfrm>
            <a:custGeom>
              <a:avLst/>
              <a:gdLst/>
              <a:ahLst/>
              <a:cxnLst/>
              <a:rect l="0" t="0" r="0" b="0"/>
              <a:pathLst>
                <a:path w="120000" h="120000" extrusionOk="0">
                  <a:moveTo>
                    <a:pt x="46956" y="114947"/>
                  </a:moveTo>
                  <a:cubicBezTo>
                    <a:pt x="46956" y="118736"/>
                    <a:pt x="46956" y="118736"/>
                    <a:pt x="46956" y="118736"/>
                  </a:cubicBezTo>
                  <a:cubicBezTo>
                    <a:pt x="0" y="118736"/>
                    <a:pt x="0" y="118736"/>
                    <a:pt x="0" y="118736"/>
                  </a:cubicBezTo>
                  <a:cubicBezTo>
                    <a:pt x="0" y="0"/>
                    <a:pt x="0" y="0"/>
                    <a:pt x="0" y="0"/>
                  </a:cubicBezTo>
                  <a:cubicBezTo>
                    <a:pt x="46956" y="0"/>
                    <a:pt x="46956" y="0"/>
                    <a:pt x="46956" y="0"/>
                  </a:cubicBezTo>
                  <a:cubicBezTo>
                    <a:pt x="46956" y="16421"/>
                    <a:pt x="46956" y="16421"/>
                    <a:pt x="46956" y="16421"/>
                  </a:cubicBezTo>
                  <a:cubicBezTo>
                    <a:pt x="54782" y="13894"/>
                    <a:pt x="67826" y="12631"/>
                    <a:pt x="83478" y="12631"/>
                  </a:cubicBezTo>
                  <a:cubicBezTo>
                    <a:pt x="91304" y="12631"/>
                    <a:pt x="101739" y="13894"/>
                    <a:pt x="106956" y="16421"/>
                  </a:cubicBezTo>
                  <a:cubicBezTo>
                    <a:pt x="114782" y="17684"/>
                    <a:pt x="120000" y="24000"/>
                    <a:pt x="120000" y="32842"/>
                  </a:cubicBezTo>
                  <a:cubicBezTo>
                    <a:pt x="120000" y="98526"/>
                    <a:pt x="120000" y="98526"/>
                    <a:pt x="120000" y="98526"/>
                  </a:cubicBezTo>
                  <a:cubicBezTo>
                    <a:pt x="120000" y="107368"/>
                    <a:pt x="114782" y="112421"/>
                    <a:pt x="106956" y="114947"/>
                  </a:cubicBezTo>
                  <a:cubicBezTo>
                    <a:pt x="96521" y="118736"/>
                    <a:pt x="86086" y="120000"/>
                    <a:pt x="73043" y="120000"/>
                  </a:cubicBezTo>
                  <a:cubicBezTo>
                    <a:pt x="62608" y="120000"/>
                    <a:pt x="54782" y="118736"/>
                    <a:pt x="46956" y="114947"/>
                  </a:cubicBezTo>
                  <a:close/>
                  <a:moveTo>
                    <a:pt x="73043" y="98526"/>
                  </a:moveTo>
                  <a:cubicBezTo>
                    <a:pt x="73043" y="32842"/>
                    <a:pt x="73043" y="32842"/>
                    <a:pt x="73043" y="32842"/>
                  </a:cubicBezTo>
                  <a:cubicBezTo>
                    <a:pt x="73043" y="27789"/>
                    <a:pt x="67826" y="26526"/>
                    <a:pt x="60000" y="26526"/>
                  </a:cubicBezTo>
                  <a:cubicBezTo>
                    <a:pt x="49565" y="26526"/>
                    <a:pt x="46956" y="27789"/>
                    <a:pt x="46956" y="32842"/>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3" name="Shape 163"/>
            <p:cNvSpPr/>
            <p:nvPr/>
          </p:nvSpPr>
          <p:spPr>
            <a:xfrm>
              <a:off x="5624512" y="3465512"/>
              <a:ext cx="320675" cy="671513"/>
            </a:xfrm>
            <a:custGeom>
              <a:avLst/>
              <a:gdLst/>
              <a:ahLst/>
              <a:cxnLst/>
              <a:rect l="0" t="0" r="0" b="0"/>
              <a:pathLst>
                <a:path w="120000" h="120000" extrusionOk="0">
                  <a:moveTo>
                    <a:pt x="120000" y="45957"/>
                  </a:moveTo>
                  <a:cubicBezTo>
                    <a:pt x="74666" y="45957"/>
                    <a:pt x="74666" y="45957"/>
                    <a:pt x="74666" y="45957"/>
                  </a:cubicBezTo>
                  <a:cubicBezTo>
                    <a:pt x="74666" y="20425"/>
                    <a:pt x="74666" y="20425"/>
                    <a:pt x="74666" y="20425"/>
                  </a:cubicBezTo>
                  <a:cubicBezTo>
                    <a:pt x="74666" y="15319"/>
                    <a:pt x="69333" y="12765"/>
                    <a:pt x="61333" y="12765"/>
                  </a:cubicBezTo>
                  <a:cubicBezTo>
                    <a:pt x="50666" y="12765"/>
                    <a:pt x="45333" y="15319"/>
                    <a:pt x="45333" y="20425"/>
                  </a:cubicBezTo>
                  <a:cubicBezTo>
                    <a:pt x="45333" y="120000"/>
                    <a:pt x="45333" y="120000"/>
                    <a:pt x="45333" y="120000"/>
                  </a:cubicBezTo>
                  <a:cubicBezTo>
                    <a:pt x="0" y="120000"/>
                    <a:pt x="0" y="120000"/>
                    <a:pt x="0" y="120000"/>
                  </a:cubicBezTo>
                  <a:cubicBezTo>
                    <a:pt x="0" y="0"/>
                    <a:pt x="0" y="0"/>
                    <a:pt x="0" y="0"/>
                  </a:cubicBezTo>
                  <a:cubicBezTo>
                    <a:pt x="45333" y="0"/>
                    <a:pt x="45333" y="0"/>
                    <a:pt x="45333" y="0"/>
                  </a:cubicBezTo>
                  <a:cubicBezTo>
                    <a:pt x="45333" y="3829"/>
                    <a:pt x="45333" y="3829"/>
                    <a:pt x="45333" y="3829"/>
                  </a:cubicBezTo>
                  <a:cubicBezTo>
                    <a:pt x="56000" y="1276"/>
                    <a:pt x="69333" y="0"/>
                    <a:pt x="85333" y="0"/>
                  </a:cubicBezTo>
                  <a:cubicBezTo>
                    <a:pt x="93333" y="0"/>
                    <a:pt x="101333" y="1276"/>
                    <a:pt x="109333" y="5106"/>
                  </a:cubicBezTo>
                  <a:cubicBezTo>
                    <a:pt x="117333"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4" name="Shape 164"/>
            <p:cNvSpPr/>
            <p:nvPr/>
          </p:nvSpPr>
          <p:spPr>
            <a:xfrm>
              <a:off x="5973762" y="3465512"/>
              <a:ext cx="330200" cy="679449"/>
            </a:xfrm>
            <a:custGeom>
              <a:avLst/>
              <a:gdLst/>
              <a:ahLst/>
              <a:cxnLst/>
              <a:rect l="0" t="0" r="0" b="0"/>
              <a:pathLst>
                <a:path w="120000" h="120000" extrusionOk="0">
                  <a:moveTo>
                    <a:pt x="0" y="98526"/>
                  </a:moveTo>
                  <a:cubicBezTo>
                    <a:pt x="0" y="20210"/>
                    <a:pt x="0" y="20210"/>
                    <a:pt x="0" y="20210"/>
                  </a:cubicBezTo>
                  <a:cubicBezTo>
                    <a:pt x="0" y="6315"/>
                    <a:pt x="20869" y="0"/>
                    <a:pt x="60000" y="0"/>
                  </a:cubicBezTo>
                  <a:cubicBezTo>
                    <a:pt x="99130" y="0"/>
                    <a:pt x="120000" y="6315"/>
                    <a:pt x="120000" y="20210"/>
                  </a:cubicBezTo>
                  <a:cubicBezTo>
                    <a:pt x="120000" y="98526"/>
                    <a:pt x="120000" y="98526"/>
                    <a:pt x="120000" y="98526"/>
                  </a:cubicBezTo>
                  <a:cubicBezTo>
                    <a:pt x="120000" y="112421"/>
                    <a:pt x="99130" y="120000"/>
                    <a:pt x="60000" y="120000"/>
                  </a:cubicBezTo>
                  <a:cubicBezTo>
                    <a:pt x="20869" y="120000"/>
                    <a:pt x="0" y="112421"/>
                    <a:pt x="0" y="98526"/>
                  </a:cubicBezTo>
                  <a:close/>
                  <a:moveTo>
                    <a:pt x="73043" y="98526"/>
                  </a:moveTo>
                  <a:cubicBezTo>
                    <a:pt x="73043" y="20210"/>
                    <a:pt x="73043" y="20210"/>
                    <a:pt x="73043" y="20210"/>
                  </a:cubicBezTo>
                  <a:cubicBezTo>
                    <a:pt x="73043" y="15157"/>
                    <a:pt x="67826" y="12631"/>
                    <a:pt x="60000" y="12631"/>
                  </a:cubicBezTo>
                  <a:cubicBezTo>
                    <a:pt x="49565" y="12631"/>
                    <a:pt x="46956" y="15157"/>
                    <a:pt x="46956" y="20210"/>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5" name="Shape 165"/>
            <p:cNvSpPr/>
            <p:nvPr/>
          </p:nvSpPr>
          <p:spPr>
            <a:xfrm>
              <a:off x="6332537" y="3465512"/>
              <a:ext cx="263525" cy="671513"/>
            </a:xfrm>
            <a:custGeom>
              <a:avLst/>
              <a:gdLst/>
              <a:ahLst/>
              <a:cxnLst/>
              <a:rect l="0" t="0" r="0" b="0"/>
              <a:pathLst>
                <a:path w="120000" h="120000" extrusionOk="0">
                  <a:moveTo>
                    <a:pt x="120000" y="39574"/>
                  </a:moveTo>
                  <a:cubicBezTo>
                    <a:pt x="74594" y="39574"/>
                    <a:pt x="74594" y="39574"/>
                    <a:pt x="74594" y="39574"/>
                  </a:cubicBezTo>
                  <a:cubicBezTo>
                    <a:pt x="74594" y="94468"/>
                    <a:pt x="74594" y="94468"/>
                    <a:pt x="74594" y="94468"/>
                  </a:cubicBezTo>
                  <a:cubicBezTo>
                    <a:pt x="74594" y="102127"/>
                    <a:pt x="81081" y="105957"/>
                    <a:pt x="90810" y="105957"/>
                  </a:cubicBezTo>
                  <a:cubicBezTo>
                    <a:pt x="120000" y="105957"/>
                    <a:pt x="120000" y="105957"/>
                    <a:pt x="120000" y="105957"/>
                  </a:cubicBezTo>
                  <a:cubicBezTo>
                    <a:pt x="120000" y="120000"/>
                    <a:pt x="120000" y="120000"/>
                    <a:pt x="120000" y="120000"/>
                  </a:cubicBezTo>
                  <a:cubicBezTo>
                    <a:pt x="90810" y="120000"/>
                    <a:pt x="90810" y="120000"/>
                    <a:pt x="90810" y="120000"/>
                  </a:cubicBezTo>
                  <a:cubicBezTo>
                    <a:pt x="61621" y="120000"/>
                    <a:pt x="42162" y="117446"/>
                    <a:pt x="32432" y="113617"/>
                  </a:cubicBezTo>
                  <a:cubicBezTo>
                    <a:pt x="22702" y="109787"/>
                    <a:pt x="16216" y="103404"/>
                    <a:pt x="16216" y="94468"/>
                  </a:cubicBezTo>
                  <a:cubicBezTo>
                    <a:pt x="16216" y="39574"/>
                    <a:pt x="16216" y="39574"/>
                    <a:pt x="16216" y="39574"/>
                  </a:cubicBezTo>
                  <a:cubicBezTo>
                    <a:pt x="0" y="39574"/>
                    <a:pt x="0" y="39574"/>
                    <a:pt x="0" y="39574"/>
                  </a:cubicBezTo>
                  <a:cubicBezTo>
                    <a:pt x="0" y="25531"/>
                    <a:pt x="0" y="25531"/>
                    <a:pt x="0" y="25531"/>
                  </a:cubicBezTo>
                  <a:cubicBezTo>
                    <a:pt x="16216" y="25531"/>
                    <a:pt x="16216" y="25531"/>
                    <a:pt x="16216" y="25531"/>
                  </a:cubicBezTo>
                  <a:cubicBezTo>
                    <a:pt x="16216" y="0"/>
                    <a:pt x="16216" y="0"/>
                    <a:pt x="16216" y="0"/>
                  </a:cubicBezTo>
                  <a:cubicBezTo>
                    <a:pt x="74594" y="0"/>
                    <a:pt x="74594" y="0"/>
                    <a:pt x="74594" y="0"/>
                  </a:cubicBezTo>
                  <a:cubicBezTo>
                    <a:pt x="74594" y="25531"/>
                    <a:pt x="74594" y="25531"/>
                    <a:pt x="74594" y="25531"/>
                  </a:cubicBezTo>
                  <a:cubicBezTo>
                    <a:pt x="120000" y="25531"/>
                    <a:pt x="120000" y="25531"/>
                    <a:pt x="120000" y="25531"/>
                  </a:cubicBezTo>
                  <a:lnTo>
                    <a:pt x="120000" y="39574"/>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6" name="Shape 166"/>
            <p:cNvSpPr/>
            <p:nvPr/>
          </p:nvSpPr>
          <p:spPr>
            <a:xfrm>
              <a:off x="6632575" y="3465512"/>
              <a:ext cx="328613" cy="671513"/>
            </a:xfrm>
            <a:custGeom>
              <a:avLst/>
              <a:gdLst/>
              <a:ahLst/>
              <a:cxnLst/>
              <a:rect l="0" t="0" r="0" b="0"/>
              <a:pathLst>
                <a:path w="120000" h="120000" extrusionOk="0">
                  <a:moveTo>
                    <a:pt x="120000" y="120000"/>
                  </a:moveTo>
                  <a:cubicBezTo>
                    <a:pt x="73043" y="120000"/>
                    <a:pt x="73043" y="120000"/>
                    <a:pt x="73043" y="120000"/>
                  </a:cubicBezTo>
                  <a:cubicBezTo>
                    <a:pt x="73043" y="33191"/>
                    <a:pt x="73043" y="33191"/>
                    <a:pt x="73043" y="33191"/>
                  </a:cubicBezTo>
                  <a:cubicBezTo>
                    <a:pt x="73043" y="28085"/>
                    <a:pt x="67826" y="26808"/>
                    <a:pt x="60000" y="26808"/>
                  </a:cubicBezTo>
                  <a:cubicBezTo>
                    <a:pt x="49565" y="26808"/>
                    <a:pt x="46956" y="28085"/>
                    <a:pt x="46956" y="33191"/>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16595"/>
                    <a:pt x="46956" y="16595"/>
                    <a:pt x="46956" y="16595"/>
                  </a:cubicBezTo>
                  <a:cubicBezTo>
                    <a:pt x="54782" y="14042"/>
                    <a:pt x="67826" y="12765"/>
                    <a:pt x="80869" y="12765"/>
                  </a:cubicBezTo>
                  <a:cubicBezTo>
                    <a:pt x="91304" y="12765"/>
                    <a:pt x="99130" y="14042"/>
                    <a:pt x="106956" y="16595"/>
                  </a:cubicBezTo>
                  <a:cubicBezTo>
                    <a:pt x="114782" y="19148"/>
                    <a:pt x="120000" y="24255"/>
                    <a:pt x="120000" y="33191"/>
                  </a:cubicBezTo>
                  <a:lnTo>
                    <a:pt x="120000" y="120000"/>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7" name="Shape 167"/>
            <p:cNvSpPr/>
            <p:nvPr/>
          </p:nvSpPr>
          <p:spPr>
            <a:xfrm>
              <a:off x="6997700" y="3465512"/>
              <a:ext cx="322263" cy="679449"/>
            </a:xfrm>
            <a:custGeom>
              <a:avLst/>
              <a:gdLst/>
              <a:ahLst/>
              <a:cxnLst/>
              <a:rect l="0" t="0" r="0" b="0"/>
              <a:pathLst>
                <a:path w="120000" h="120000" extrusionOk="0">
                  <a:moveTo>
                    <a:pt x="120000" y="59368"/>
                  </a:moveTo>
                  <a:cubicBezTo>
                    <a:pt x="45333" y="59368"/>
                    <a:pt x="45333" y="59368"/>
                    <a:pt x="45333" y="59368"/>
                  </a:cubicBezTo>
                  <a:cubicBezTo>
                    <a:pt x="45333" y="98526"/>
                    <a:pt x="45333" y="98526"/>
                    <a:pt x="45333" y="98526"/>
                  </a:cubicBezTo>
                  <a:cubicBezTo>
                    <a:pt x="45333" y="102315"/>
                    <a:pt x="50666" y="104842"/>
                    <a:pt x="61333" y="104842"/>
                  </a:cubicBezTo>
                  <a:cubicBezTo>
                    <a:pt x="69333" y="104842"/>
                    <a:pt x="74666" y="102315"/>
                    <a:pt x="74666" y="98526"/>
                  </a:cubicBezTo>
                  <a:cubicBezTo>
                    <a:pt x="74666" y="66947"/>
                    <a:pt x="74666" y="66947"/>
                    <a:pt x="74666" y="66947"/>
                  </a:cubicBezTo>
                  <a:cubicBezTo>
                    <a:pt x="120000" y="66947"/>
                    <a:pt x="120000" y="66947"/>
                    <a:pt x="120000" y="66947"/>
                  </a:cubicBezTo>
                  <a:cubicBezTo>
                    <a:pt x="120000" y="98526"/>
                    <a:pt x="120000" y="98526"/>
                    <a:pt x="120000" y="98526"/>
                  </a:cubicBezTo>
                  <a:cubicBezTo>
                    <a:pt x="120000" y="112421"/>
                    <a:pt x="101333" y="120000"/>
                    <a:pt x="61333" y="120000"/>
                  </a:cubicBezTo>
                  <a:cubicBezTo>
                    <a:pt x="18666" y="120000"/>
                    <a:pt x="0" y="112421"/>
                    <a:pt x="0" y="98526"/>
                  </a:cubicBezTo>
                  <a:cubicBezTo>
                    <a:pt x="0" y="20210"/>
                    <a:pt x="0" y="20210"/>
                    <a:pt x="0" y="20210"/>
                  </a:cubicBezTo>
                  <a:cubicBezTo>
                    <a:pt x="0" y="6315"/>
                    <a:pt x="18666" y="0"/>
                    <a:pt x="61333" y="0"/>
                  </a:cubicBezTo>
                  <a:cubicBezTo>
                    <a:pt x="101333" y="0"/>
                    <a:pt x="120000" y="6315"/>
                    <a:pt x="120000" y="20210"/>
                  </a:cubicBezTo>
                  <a:lnTo>
                    <a:pt x="120000" y="59368"/>
                  </a:lnTo>
                  <a:close/>
                  <a:moveTo>
                    <a:pt x="74666" y="45473"/>
                  </a:moveTo>
                  <a:cubicBezTo>
                    <a:pt x="74666" y="20210"/>
                    <a:pt x="74666" y="20210"/>
                    <a:pt x="74666" y="20210"/>
                  </a:cubicBezTo>
                  <a:cubicBezTo>
                    <a:pt x="74666" y="15157"/>
                    <a:pt x="69333" y="12631"/>
                    <a:pt x="61333" y="12631"/>
                  </a:cubicBezTo>
                  <a:cubicBezTo>
                    <a:pt x="50666" y="12631"/>
                    <a:pt x="45333" y="15157"/>
                    <a:pt x="45333" y="20210"/>
                  </a:cubicBezTo>
                  <a:cubicBezTo>
                    <a:pt x="45333" y="45473"/>
                    <a:pt x="45333" y="45473"/>
                    <a:pt x="45333" y="45473"/>
                  </a:cubicBezTo>
                  <a:lnTo>
                    <a:pt x="74666" y="45473"/>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8" name="Shape 168"/>
            <p:cNvSpPr/>
            <p:nvPr/>
          </p:nvSpPr>
          <p:spPr>
            <a:xfrm>
              <a:off x="7354888" y="3465512"/>
              <a:ext cx="330200" cy="671513"/>
            </a:xfrm>
            <a:custGeom>
              <a:avLst/>
              <a:gdLst/>
              <a:ahLst/>
              <a:cxnLst/>
              <a:rect l="0" t="0" r="0" b="0"/>
              <a:pathLst>
                <a:path w="120000" h="120000" extrusionOk="0">
                  <a:moveTo>
                    <a:pt x="120000" y="45957"/>
                  </a:moveTo>
                  <a:cubicBezTo>
                    <a:pt x="73043" y="45957"/>
                    <a:pt x="73043" y="45957"/>
                    <a:pt x="73043" y="45957"/>
                  </a:cubicBezTo>
                  <a:cubicBezTo>
                    <a:pt x="73043" y="20425"/>
                    <a:pt x="73043" y="20425"/>
                    <a:pt x="73043" y="20425"/>
                  </a:cubicBezTo>
                  <a:cubicBezTo>
                    <a:pt x="73043" y="15319"/>
                    <a:pt x="70434" y="12765"/>
                    <a:pt x="60000" y="12765"/>
                  </a:cubicBezTo>
                  <a:cubicBezTo>
                    <a:pt x="52173" y="12765"/>
                    <a:pt x="46956" y="15319"/>
                    <a:pt x="46956" y="20425"/>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3829"/>
                    <a:pt x="46956" y="3829"/>
                    <a:pt x="46956" y="3829"/>
                  </a:cubicBezTo>
                  <a:cubicBezTo>
                    <a:pt x="57391" y="1276"/>
                    <a:pt x="67826" y="0"/>
                    <a:pt x="83478" y="0"/>
                  </a:cubicBezTo>
                  <a:cubicBezTo>
                    <a:pt x="93913" y="0"/>
                    <a:pt x="101739" y="1276"/>
                    <a:pt x="109565" y="5106"/>
                  </a:cubicBezTo>
                  <a:cubicBezTo>
                    <a:pt x="117391"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69" name="Shape 169"/>
            <p:cNvSpPr/>
            <p:nvPr/>
          </p:nvSpPr>
          <p:spPr>
            <a:xfrm>
              <a:off x="7713663" y="3465512"/>
              <a:ext cx="328613" cy="679449"/>
            </a:xfrm>
            <a:custGeom>
              <a:avLst/>
              <a:gdLst/>
              <a:ahLst/>
              <a:cxnLst/>
              <a:rect l="0" t="0" r="0" b="0"/>
              <a:pathLst>
                <a:path w="120000" h="120000" extrusionOk="0">
                  <a:moveTo>
                    <a:pt x="0" y="79578"/>
                  </a:moveTo>
                  <a:cubicBezTo>
                    <a:pt x="46956" y="79578"/>
                    <a:pt x="46956" y="79578"/>
                    <a:pt x="46956" y="79578"/>
                  </a:cubicBezTo>
                  <a:cubicBezTo>
                    <a:pt x="46956" y="98526"/>
                    <a:pt x="46956" y="98526"/>
                    <a:pt x="46956" y="98526"/>
                  </a:cubicBezTo>
                  <a:cubicBezTo>
                    <a:pt x="46956" y="102315"/>
                    <a:pt x="52173" y="104842"/>
                    <a:pt x="60000" y="104842"/>
                  </a:cubicBezTo>
                  <a:cubicBezTo>
                    <a:pt x="67826" y="104842"/>
                    <a:pt x="73043" y="102315"/>
                    <a:pt x="73043" y="98526"/>
                  </a:cubicBezTo>
                  <a:cubicBezTo>
                    <a:pt x="73043" y="88421"/>
                    <a:pt x="65217" y="77052"/>
                    <a:pt x="46956" y="66947"/>
                  </a:cubicBezTo>
                  <a:cubicBezTo>
                    <a:pt x="28695" y="55578"/>
                    <a:pt x="15652" y="49263"/>
                    <a:pt x="10434" y="46736"/>
                  </a:cubicBezTo>
                  <a:cubicBezTo>
                    <a:pt x="2608" y="42947"/>
                    <a:pt x="0" y="39157"/>
                    <a:pt x="0" y="34105"/>
                  </a:cubicBezTo>
                  <a:cubicBezTo>
                    <a:pt x="0" y="20210"/>
                    <a:pt x="0" y="20210"/>
                    <a:pt x="0" y="20210"/>
                  </a:cubicBezTo>
                  <a:cubicBezTo>
                    <a:pt x="0" y="6315"/>
                    <a:pt x="20869" y="0"/>
                    <a:pt x="60000" y="0"/>
                  </a:cubicBezTo>
                  <a:cubicBezTo>
                    <a:pt x="99130" y="0"/>
                    <a:pt x="120000" y="6315"/>
                    <a:pt x="120000" y="20210"/>
                  </a:cubicBezTo>
                  <a:cubicBezTo>
                    <a:pt x="120000" y="39157"/>
                    <a:pt x="120000" y="39157"/>
                    <a:pt x="120000" y="39157"/>
                  </a:cubicBezTo>
                  <a:cubicBezTo>
                    <a:pt x="73043" y="39157"/>
                    <a:pt x="73043" y="39157"/>
                    <a:pt x="73043" y="39157"/>
                  </a:cubicBezTo>
                  <a:cubicBezTo>
                    <a:pt x="73043" y="20210"/>
                    <a:pt x="73043" y="20210"/>
                    <a:pt x="73043" y="20210"/>
                  </a:cubicBezTo>
                  <a:cubicBezTo>
                    <a:pt x="73043" y="15157"/>
                    <a:pt x="67826" y="12631"/>
                    <a:pt x="60000" y="12631"/>
                  </a:cubicBezTo>
                  <a:cubicBezTo>
                    <a:pt x="52173" y="12631"/>
                    <a:pt x="46956" y="15157"/>
                    <a:pt x="46956" y="20210"/>
                  </a:cubicBezTo>
                  <a:cubicBezTo>
                    <a:pt x="46956" y="27789"/>
                    <a:pt x="49565" y="32842"/>
                    <a:pt x="52173" y="35368"/>
                  </a:cubicBezTo>
                  <a:cubicBezTo>
                    <a:pt x="57391" y="37894"/>
                    <a:pt x="70434" y="44210"/>
                    <a:pt x="88695" y="56842"/>
                  </a:cubicBezTo>
                  <a:cubicBezTo>
                    <a:pt x="109565" y="68210"/>
                    <a:pt x="120000" y="78315"/>
                    <a:pt x="120000" y="84631"/>
                  </a:cubicBezTo>
                  <a:cubicBezTo>
                    <a:pt x="120000" y="98526"/>
                    <a:pt x="120000" y="98526"/>
                    <a:pt x="120000" y="98526"/>
                  </a:cubicBezTo>
                  <a:cubicBezTo>
                    <a:pt x="120000" y="112421"/>
                    <a:pt x="99130" y="120000"/>
                    <a:pt x="60000" y="120000"/>
                  </a:cubicBezTo>
                  <a:cubicBezTo>
                    <a:pt x="20869" y="120000"/>
                    <a:pt x="0" y="112421"/>
                    <a:pt x="0" y="98526"/>
                  </a:cubicBezTo>
                  <a:lnTo>
                    <a:pt x="0" y="79578"/>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0" name="Shape 170"/>
            <p:cNvSpPr/>
            <p:nvPr/>
          </p:nvSpPr>
          <p:spPr>
            <a:xfrm>
              <a:off x="5610225" y="2684463"/>
              <a:ext cx="128587" cy="673099"/>
            </a:xfrm>
            <a:prstGeom prst="rect">
              <a:avLst/>
            </a:pr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1" name="Shape 171"/>
            <p:cNvSpPr/>
            <p:nvPr/>
          </p:nvSpPr>
          <p:spPr>
            <a:xfrm>
              <a:off x="5616575" y="3243263"/>
              <a:ext cx="171449" cy="114300"/>
            </a:xfrm>
            <a:prstGeom prst="rect">
              <a:avLst/>
            </a:pr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2" name="Shape 172"/>
            <p:cNvSpPr/>
            <p:nvPr/>
          </p:nvSpPr>
          <p:spPr>
            <a:xfrm>
              <a:off x="8042275" y="4159250"/>
              <a:ext cx="85724" cy="85724"/>
            </a:xfrm>
            <a:custGeom>
              <a:avLst/>
              <a:gdLst/>
              <a:ahLst/>
              <a:cxnLst/>
              <a:rect l="0" t="0" r="0" b="0"/>
              <a:pathLst>
                <a:path w="120000" h="120000" extrusionOk="0">
                  <a:moveTo>
                    <a:pt x="120000" y="60000"/>
                  </a:moveTo>
                  <a:cubicBezTo>
                    <a:pt x="120000" y="90000"/>
                    <a:pt x="100000" y="120000"/>
                    <a:pt x="60000" y="120000"/>
                  </a:cubicBezTo>
                  <a:cubicBezTo>
                    <a:pt x="30000" y="120000"/>
                    <a:pt x="0" y="90000"/>
                    <a:pt x="0" y="60000"/>
                  </a:cubicBezTo>
                  <a:cubicBezTo>
                    <a:pt x="0" y="20000"/>
                    <a:pt x="30000" y="0"/>
                    <a:pt x="60000" y="0"/>
                  </a:cubicBezTo>
                  <a:cubicBezTo>
                    <a:pt x="100000" y="0"/>
                    <a:pt x="120000" y="20000"/>
                    <a:pt x="120000" y="60000"/>
                  </a:cubicBezTo>
                  <a:close/>
                  <a:moveTo>
                    <a:pt x="10000" y="60000"/>
                  </a:moveTo>
                  <a:cubicBezTo>
                    <a:pt x="10000" y="80000"/>
                    <a:pt x="30000" y="110000"/>
                    <a:pt x="60000" y="110000"/>
                  </a:cubicBezTo>
                  <a:cubicBezTo>
                    <a:pt x="90000" y="110000"/>
                    <a:pt x="110000" y="80000"/>
                    <a:pt x="110000" y="60000"/>
                  </a:cubicBezTo>
                  <a:cubicBezTo>
                    <a:pt x="110000" y="30000"/>
                    <a:pt x="90000" y="10000"/>
                    <a:pt x="60000" y="10000"/>
                  </a:cubicBezTo>
                  <a:cubicBezTo>
                    <a:pt x="30000" y="10000"/>
                    <a:pt x="10000" y="30000"/>
                    <a:pt x="10000" y="60000"/>
                  </a:cubicBezTo>
                  <a:close/>
                  <a:moveTo>
                    <a:pt x="50000" y="90000"/>
                  </a:moveTo>
                  <a:cubicBezTo>
                    <a:pt x="40000" y="90000"/>
                    <a:pt x="40000" y="90000"/>
                    <a:pt x="40000" y="90000"/>
                  </a:cubicBezTo>
                  <a:cubicBezTo>
                    <a:pt x="40000" y="30000"/>
                    <a:pt x="40000" y="30000"/>
                    <a:pt x="40000" y="30000"/>
                  </a:cubicBezTo>
                  <a:cubicBezTo>
                    <a:pt x="40000" y="30000"/>
                    <a:pt x="50000" y="30000"/>
                    <a:pt x="60000" y="30000"/>
                  </a:cubicBezTo>
                  <a:cubicBezTo>
                    <a:pt x="70000" y="30000"/>
                    <a:pt x="80000" y="30000"/>
                    <a:pt x="80000" y="30000"/>
                  </a:cubicBezTo>
                  <a:cubicBezTo>
                    <a:pt x="90000" y="30000"/>
                    <a:pt x="90000" y="40000"/>
                    <a:pt x="90000" y="40000"/>
                  </a:cubicBezTo>
                  <a:cubicBezTo>
                    <a:pt x="90000" y="50000"/>
                    <a:pt x="80000" y="60000"/>
                    <a:pt x="80000" y="60000"/>
                  </a:cubicBezTo>
                  <a:cubicBezTo>
                    <a:pt x="80000" y="60000"/>
                    <a:pt x="80000" y="60000"/>
                    <a:pt x="80000" y="60000"/>
                  </a:cubicBezTo>
                  <a:cubicBezTo>
                    <a:pt x="80000" y="60000"/>
                    <a:pt x="80000" y="70000"/>
                    <a:pt x="90000" y="70000"/>
                  </a:cubicBezTo>
                  <a:cubicBezTo>
                    <a:pt x="90000" y="80000"/>
                    <a:pt x="90000" y="90000"/>
                    <a:pt x="90000" y="90000"/>
                  </a:cubicBezTo>
                  <a:cubicBezTo>
                    <a:pt x="80000" y="90000"/>
                    <a:pt x="80000" y="90000"/>
                    <a:pt x="80000" y="90000"/>
                  </a:cubicBezTo>
                  <a:cubicBezTo>
                    <a:pt x="70000" y="90000"/>
                    <a:pt x="70000" y="80000"/>
                    <a:pt x="70000" y="70000"/>
                  </a:cubicBezTo>
                  <a:cubicBezTo>
                    <a:pt x="70000" y="70000"/>
                    <a:pt x="70000" y="70000"/>
                    <a:pt x="60000" y="70000"/>
                  </a:cubicBezTo>
                  <a:cubicBezTo>
                    <a:pt x="50000" y="70000"/>
                    <a:pt x="50000" y="70000"/>
                    <a:pt x="50000" y="70000"/>
                  </a:cubicBezTo>
                  <a:lnTo>
                    <a:pt x="50000" y="90000"/>
                  </a:lnTo>
                  <a:close/>
                  <a:moveTo>
                    <a:pt x="50000" y="50000"/>
                  </a:moveTo>
                  <a:cubicBezTo>
                    <a:pt x="60000" y="50000"/>
                    <a:pt x="60000" y="50000"/>
                    <a:pt x="60000" y="50000"/>
                  </a:cubicBezTo>
                  <a:cubicBezTo>
                    <a:pt x="70000" y="50000"/>
                    <a:pt x="70000" y="50000"/>
                    <a:pt x="70000" y="50000"/>
                  </a:cubicBezTo>
                  <a:cubicBezTo>
                    <a:pt x="70000" y="40000"/>
                    <a:pt x="70000" y="40000"/>
                    <a:pt x="60000" y="40000"/>
                  </a:cubicBezTo>
                  <a:cubicBezTo>
                    <a:pt x="60000" y="40000"/>
                    <a:pt x="50000" y="40000"/>
                    <a:pt x="50000" y="40000"/>
                  </a:cubicBezTo>
                  <a:lnTo>
                    <a:pt x="50000" y="50000"/>
                  </a:ln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3" name="Shape 173"/>
            <p:cNvSpPr/>
            <p:nvPr/>
          </p:nvSpPr>
          <p:spPr>
            <a:xfrm>
              <a:off x="4056062" y="2570163"/>
              <a:ext cx="1166812" cy="1997075"/>
            </a:xfrm>
            <a:custGeom>
              <a:avLst/>
              <a:gdLst/>
              <a:ahLst/>
              <a:cxnLst/>
              <a:rect l="0" t="0" r="0" b="0"/>
              <a:pathLst>
                <a:path w="120000" h="120000" extrusionOk="0">
                  <a:moveTo>
                    <a:pt x="119263" y="107096"/>
                  </a:moveTo>
                  <a:cubicBezTo>
                    <a:pt x="119263" y="107096"/>
                    <a:pt x="119263" y="105806"/>
                    <a:pt x="116319" y="104946"/>
                  </a:cubicBezTo>
                  <a:cubicBezTo>
                    <a:pt x="111165" y="104086"/>
                    <a:pt x="109693" y="102365"/>
                    <a:pt x="108220" y="101505"/>
                  </a:cubicBezTo>
                  <a:cubicBezTo>
                    <a:pt x="107484" y="101075"/>
                    <a:pt x="105276" y="100215"/>
                    <a:pt x="105276" y="100215"/>
                  </a:cubicBezTo>
                  <a:cubicBezTo>
                    <a:pt x="107484" y="99784"/>
                    <a:pt x="107484" y="99784"/>
                    <a:pt x="107484" y="99784"/>
                  </a:cubicBezTo>
                  <a:cubicBezTo>
                    <a:pt x="107484" y="99784"/>
                    <a:pt x="106748" y="98064"/>
                    <a:pt x="106012" y="96774"/>
                  </a:cubicBezTo>
                  <a:cubicBezTo>
                    <a:pt x="104539" y="95913"/>
                    <a:pt x="105276" y="95053"/>
                    <a:pt x="105276" y="92903"/>
                  </a:cubicBezTo>
                  <a:cubicBezTo>
                    <a:pt x="104539" y="90752"/>
                    <a:pt x="105276" y="89462"/>
                    <a:pt x="105276" y="88172"/>
                  </a:cubicBezTo>
                  <a:cubicBezTo>
                    <a:pt x="105276" y="87311"/>
                    <a:pt x="105276" y="85161"/>
                    <a:pt x="106012" y="82150"/>
                  </a:cubicBezTo>
                  <a:cubicBezTo>
                    <a:pt x="106012" y="79569"/>
                    <a:pt x="109693" y="61075"/>
                    <a:pt x="109693" y="58924"/>
                  </a:cubicBezTo>
                  <a:cubicBezTo>
                    <a:pt x="109693" y="57204"/>
                    <a:pt x="109693" y="52903"/>
                    <a:pt x="109693" y="52903"/>
                  </a:cubicBezTo>
                  <a:cubicBezTo>
                    <a:pt x="109693" y="52903"/>
                    <a:pt x="111901" y="52903"/>
                    <a:pt x="113374" y="53333"/>
                  </a:cubicBezTo>
                  <a:cubicBezTo>
                    <a:pt x="114110" y="53763"/>
                    <a:pt x="114846" y="54193"/>
                    <a:pt x="115582" y="51612"/>
                  </a:cubicBezTo>
                  <a:cubicBezTo>
                    <a:pt x="115582" y="47311"/>
                    <a:pt x="109693" y="41290"/>
                    <a:pt x="109693" y="40000"/>
                  </a:cubicBezTo>
                  <a:cubicBezTo>
                    <a:pt x="108957" y="39139"/>
                    <a:pt x="111165" y="39569"/>
                    <a:pt x="110429" y="38279"/>
                  </a:cubicBezTo>
                  <a:cubicBezTo>
                    <a:pt x="108957" y="36989"/>
                    <a:pt x="110429" y="36559"/>
                    <a:pt x="110429" y="33548"/>
                  </a:cubicBezTo>
                  <a:cubicBezTo>
                    <a:pt x="110429" y="30967"/>
                    <a:pt x="108957" y="28817"/>
                    <a:pt x="109693" y="25376"/>
                  </a:cubicBezTo>
                  <a:cubicBezTo>
                    <a:pt x="111165" y="21935"/>
                    <a:pt x="108957" y="16344"/>
                    <a:pt x="108957" y="14193"/>
                  </a:cubicBezTo>
                  <a:cubicBezTo>
                    <a:pt x="108957" y="12473"/>
                    <a:pt x="107484" y="12903"/>
                    <a:pt x="104539" y="12473"/>
                  </a:cubicBezTo>
                  <a:cubicBezTo>
                    <a:pt x="101595" y="11612"/>
                    <a:pt x="94969" y="9892"/>
                    <a:pt x="94233" y="9032"/>
                  </a:cubicBezTo>
                  <a:cubicBezTo>
                    <a:pt x="94233" y="8172"/>
                    <a:pt x="92760" y="7311"/>
                    <a:pt x="92760" y="7311"/>
                  </a:cubicBezTo>
                  <a:cubicBezTo>
                    <a:pt x="92760" y="7311"/>
                    <a:pt x="92024" y="9892"/>
                    <a:pt x="90552" y="10752"/>
                  </a:cubicBezTo>
                  <a:cubicBezTo>
                    <a:pt x="89815" y="11182"/>
                    <a:pt x="89079" y="10322"/>
                    <a:pt x="87607" y="9892"/>
                  </a:cubicBezTo>
                  <a:cubicBezTo>
                    <a:pt x="86871" y="9032"/>
                    <a:pt x="81717" y="7311"/>
                    <a:pt x="79509" y="6451"/>
                  </a:cubicBezTo>
                  <a:cubicBezTo>
                    <a:pt x="77300" y="5161"/>
                    <a:pt x="78773" y="6451"/>
                    <a:pt x="78773" y="6451"/>
                  </a:cubicBezTo>
                  <a:cubicBezTo>
                    <a:pt x="78773" y="6451"/>
                    <a:pt x="77300" y="7741"/>
                    <a:pt x="74355" y="9032"/>
                  </a:cubicBezTo>
                  <a:cubicBezTo>
                    <a:pt x="72147" y="10322"/>
                    <a:pt x="61104" y="12473"/>
                    <a:pt x="61104" y="12473"/>
                  </a:cubicBezTo>
                  <a:cubicBezTo>
                    <a:pt x="60368" y="12473"/>
                    <a:pt x="60368" y="12473"/>
                    <a:pt x="60368" y="12903"/>
                  </a:cubicBezTo>
                  <a:cubicBezTo>
                    <a:pt x="58895" y="11612"/>
                    <a:pt x="57423" y="10752"/>
                    <a:pt x="55950" y="10322"/>
                  </a:cubicBezTo>
                  <a:cubicBezTo>
                    <a:pt x="54478" y="9462"/>
                    <a:pt x="53742" y="8602"/>
                    <a:pt x="53742" y="8602"/>
                  </a:cubicBezTo>
                  <a:cubicBezTo>
                    <a:pt x="53742" y="8602"/>
                    <a:pt x="53742" y="5591"/>
                    <a:pt x="50061" y="5161"/>
                  </a:cubicBezTo>
                  <a:cubicBezTo>
                    <a:pt x="49325" y="6881"/>
                    <a:pt x="49325" y="9462"/>
                    <a:pt x="49325" y="9462"/>
                  </a:cubicBezTo>
                  <a:cubicBezTo>
                    <a:pt x="47116" y="11182"/>
                    <a:pt x="47116" y="11182"/>
                    <a:pt x="47116" y="11182"/>
                  </a:cubicBezTo>
                  <a:cubicBezTo>
                    <a:pt x="46380" y="8602"/>
                    <a:pt x="46380" y="8602"/>
                    <a:pt x="46380" y="8602"/>
                  </a:cubicBezTo>
                  <a:cubicBezTo>
                    <a:pt x="46380" y="8602"/>
                    <a:pt x="44907" y="7311"/>
                    <a:pt x="43435" y="6451"/>
                  </a:cubicBezTo>
                  <a:cubicBezTo>
                    <a:pt x="42699" y="5591"/>
                    <a:pt x="37546" y="3010"/>
                    <a:pt x="37546" y="860"/>
                  </a:cubicBezTo>
                  <a:cubicBezTo>
                    <a:pt x="37546" y="860"/>
                    <a:pt x="36073" y="0"/>
                    <a:pt x="35337" y="860"/>
                  </a:cubicBezTo>
                  <a:cubicBezTo>
                    <a:pt x="33865" y="1720"/>
                    <a:pt x="33865" y="2150"/>
                    <a:pt x="27975" y="3010"/>
                  </a:cubicBezTo>
                  <a:cubicBezTo>
                    <a:pt x="21349" y="3440"/>
                    <a:pt x="16196" y="3440"/>
                    <a:pt x="12515" y="8602"/>
                  </a:cubicBezTo>
                  <a:cubicBezTo>
                    <a:pt x="8098" y="13763"/>
                    <a:pt x="3680" y="18064"/>
                    <a:pt x="3680" y="21935"/>
                  </a:cubicBezTo>
                  <a:cubicBezTo>
                    <a:pt x="3680" y="25376"/>
                    <a:pt x="2208" y="25376"/>
                    <a:pt x="1472" y="27096"/>
                  </a:cubicBezTo>
                  <a:cubicBezTo>
                    <a:pt x="0" y="29247"/>
                    <a:pt x="0" y="30537"/>
                    <a:pt x="2208" y="35268"/>
                  </a:cubicBezTo>
                  <a:cubicBezTo>
                    <a:pt x="4417" y="39569"/>
                    <a:pt x="5889" y="48172"/>
                    <a:pt x="10306" y="49892"/>
                  </a:cubicBezTo>
                  <a:cubicBezTo>
                    <a:pt x="11042" y="50322"/>
                    <a:pt x="11779" y="51182"/>
                    <a:pt x="13251" y="51182"/>
                  </a:cubicBezTo>
                  <a:cubicBezTo>
                    <a:pt x="14723" y="51182"/>
                    <a:pt x="18404" y="48172"/>
                    <a:pt x="21349" y="46451"/>
                  </a:cubicBezTo>
                  <a:cubicBezTo>
                    <a:pt x="24294" y="46451"/>
                    <a:pt x="25030" y="46021"/>
                    <a:pt x="28711" y="47741"/>
                  </a:cubicBezTo>
                  <a:cubicBezTo>
                    <a:pt x="32392" y="49892"/>
                    <a:pt x="32392" y="49032"/>
                    <a:pt x="32392" y="49032"/>
                  </a:cubicBezTo>
                  <a:cubicBezTo>
                    <a:pt x="32392" y="49032"/>
                    <a:pt x="33128" y="49892"/>
                    <a:pt x="31656" y="50322"/>
                  </a:cubicBezTo>
                  <a:cubicBezTo>
                    <a:pt x="29447" y="50322"/>
                    <a:pt x="27975" y="49462"/>
                    <a:pt x="26503" y="49032"/>
                  </a:cubicBezTo>
                  <a:cubicBezTo>
                    <a:pt x="25030" y="48602"/>
                    <a:pt x="22085" y="51182"/>
                    <a:pt x="19877" y="53333"/>
                  </a:cubicBezTo>
                  <a:cubicBezTo>
                    <a:pt x="17668" y="55053"/>
                    <a:pt x="18404" y="55483"/>
                    <a:pt x="17668" y="58064"/>
                  </a:cubicBezTo>
                  <a:cubicBezTo>
                    <a:pt x="16932" y="60645"/>
                    <a:pt x="14723" y="64086"/>
                    <a:pt x="13987" y="68387"/>
                  </a:cubicBezTo>
                  <a:cubicBezTo>
                    <a:pt x="13251" y="72688"/>
                    <a:pt x="10306" y="100215"/>
                    <a:pt x="8834" y="103225"/>
                  </a:cubicBezTo>
                  <a:cubicBezTo>
                    <a:pt x="7361" y="105806"/>
                    <a:pt x="5889" y="107526"/>
                    <a:pt x="5889" y="107526"/>
                  </a:cubicBezTo>
                  <a:cubicBezTo>
                    <a:pt x="8834" y="109247"/>
                    <a:pt x="8834" y="109247"/>
                    <a:pt x="8834" y="109247"/>
                  </a:cubicBezTo>
                  <a:cubicBezTo>
                    <a:pt x="8834" y="113118"/>
                    <a:pt x="8834" y="113118"/>
                    <a:pt x="8834" y="113118"/>
                  </a:cubicBezTo>
                  <a:cubicBezTo>
                    <a:pt x="8834" y="113118"/>
                    <a:pt x="9570" y="113118"/>
                    <a:pt x="9570" y="113978"/>
                  </a:cubicBezTo>
                  <a:cubicBezTo>
                    <a:pt x="9570" y="114408"/>
                    <a:pt x="7361" y="116129"/>
                    <a:pt x="10306" y="117419"/>
                  </a:cubicBezTo>
                  <a:cubicBezTo>
                    <a:pt x="13987" y="119139"/>
                    <a:pt x="23558" y="120000"/>
                    <a:pt x="24294" y="117849"/>
                  </a:cubicBezTo>
                  <a:cubicBezTo>
                    <a:pt x="25030" y="115698"/>
                    <a:pt x="22822" y="113548"/>
                    <a:pt x="22085" y="112688"/>
                  </a:cubicBezTo>
                  <a:cubicBezTo>
                    <a:pt x="21349" y="111827"/>
                    <a:pt x="20613" y="110107"/>
                    <a:pt x="20613" y="110107"/>
                  </a:cubicBezTo>
                  <a:cubicBezTo>
                    <a:pt x="22822" y="109677"/>
                    <a:pt x="22822" y="109677"/>
                    <a:pt x="22822" y="109677"/>
                  </a:cubicBezTo>
                  <a:cubicBezTo>
                    <a:pt x="22822" y="109677"/>
                    <a:pt x="23558" y="106236"/>
                    <a:pt x="24294" y="105376"/>
                  </a:cubicBezTo>
                  <a:cubicBezTo>
                    <a:pt x="25766" y="104086"/>
                    <a:pt x="26503" y="101075"/>
                    <a:pt x="26503" y="97634"/>
                  </a:cubicBezTo>
                  <a:cubicBezTo>
                    <a:pt x="26503" y="94193"/>
                    <a:pt x="28711" y="87311"/>
                    <a:pt x="30184" y="84731"/>
                  </a:cubicBezTo>
                  <a:cubicBezTo>
                    <a:pt x="30920" y="81720"/>
                    <a:pt x="35337" y="76559"/>
                    <a:pt x="35337" y="73978"/>
                  </a:cubicBezTo>
                  <a:cubicBezTo>
                    <a:pt x="35337" y="71827"/>
                    <a:pt x="36073" y="70537"/>
                    <a:pt x="37546" y="68387"/>
                  </a:cubicBezTo>
                  <a:cubicBezTo>
                    <a:pt x="38282" y="66236"/>
                    <a:pt x="39018" y="64946"/>
                    <a:pt x="40490" y="63655"/>
                  </a:cubicBezTo>
                  <a:cubicBezTo>
                    <a:pt x="41226" y="65806"/>
                    <a:pt x="40490" y="66666"/>
                    <a:pt x="41226" y="68817"/>
                  </a:cubicBezTo>
                  <a:cubicBezTo>
                    <a:pt x="41226" y="71397"/>
                    <a:pt x="41963" y="77419"/>
                    <a:pt x="42699" y="78709"/>
                  </a:cubicBezTo>
                  <a:cubicBezTo>
                    <a:pt x="43435" y="80430"/>
                    <a:pt x="42699" y="82150"/>
                    <a:pt x="41963" y="84301"/>
                  </a:cubicBezTo>
                  <a:cubicBezTo>
                    <a:pt x="41963" y="86451"/>
                    <a:pt x="44171" y="91612"/>
                    <a:pt x="44171" y="93333"/>
                  </a:cubicBezTo>
                  <a:cubicBezTo>
                    <a:pt x="43435" y="95483"/>
                    <a:pt x="42699" y="101505"/>
                    <a:pt x="42699" y="102795"/>
                  </a:cubicBezTo>
                  <a:cubicBezTo>
                    <a:pt x="42699" y="104516"/>
                    <a:pt x="41963" y="106666"/>
                    <a:pt x="41963" y="106666"/>
                  </a:cubicBezTo>
                  <a:cubicBezTo>
                    <a:pt x="41963" y="107096"/>
                    <a:pt x="41963" y="107096"/>
                    <a:pt x="41963" y="107096"/>
                  </a:cubicBezTo>
                  <a:cubicBezTo>
                    <a:pt x="41963" y="109247"/>
                    <a:pt x="41963" y="109247"/>
                    <a:pt x="41963" y="109247"/>
                  </a:cubicBezTo>
                  <a:cubicBezTo>
                    <a:pt x="41226" y="109677"/>
                    <a:pt x="41226" y="109677"/>
                    <a:pt x="41226" y="109677"/>
                  </a:cubicBezTo>
                  <a:cubicBezTo>
                    <a:pt x="41226" y="111397"/>
                    <a:pt x="41226" y="111397"/>
                    <a:pt x="41226" y="111397"/>
                  </a:cubicBezTo>
                  <a:cubicBezTo>
                    <a:pt x="41226" y="111397"/>
                    <a:pt x="44907" y="112688"/>
                    <a:pt x="50061" y="112688"/>
                  </a:cubicBezTo>
                  <a:cubicBezTo>
                    <a:pt x="50797" y="112688"/>
                    <a:pt x="51533" y="112258"/>
                    <a:pt x="51533" y="112258"/>
                  </a:cubicBezTo>
                  <a:cubicBezTo>
                    <a:pt x="51533" y="112258"/>
                    <a:pt x="52269" y="111827"/>
                    <a:pt x="55950" y="113548"/>
                  </a:cubicBezTo>
                  <a:cubicBezTo>
                    <a:pt x="60368" y="115268"/>
                    <a:pt x="64785" y="116129"/>
                    <a:pt x="67730" y="116129"/>
                  </a:cubicBezTo>
                  <a:cubicBezTo>
                    <a:pt x="71411" y="115698"/>
                    <a:pt x="71411" y="115268"/>
                    <a:pt x="71411" y="115268"/>
                  </a:cubicBezTo>
                  <a:cubicBezTo>
                    <a:pt x="71411" y="113978"/>
                    <a:pt x="71411" y="113978"/>
                    <a:pt x="71411" y="113978"/>
                  </a:cubicBezTo>
                  <a:cubicBezTo>
                    <a:pt x="71411" y="113978"/>
                    <a:pt x="71411" y="112688"/>
                    <a:pt x="65521" y="110107"/>
                  </a:cubicBezTo>
                  <a:cubicBezTo>
                    <a:pt x="60368" y="107956"/>
                    <a:pt x="59631" y="106666"/>
                    <a:pt x="60368" y="106666"/>
                  </a:cubicBezTo>
                  <a:cubicBezTo>
                    <a:pt x="61104" y="106666"/>
                    <a:pt x="61104" y="106666"/>
                    <a:pt x="61104" y="106666"/>
                  </a:cubicBezTo>
                  <a:cubicBezTo>
                    <a:pt x="61104" y="106666"/>
                    <a:pt x="59631" y="103655"/>
                    <a:pt x="59631" y="101935"/>
                  </a:cubicBezTo>
                  <a:cubicBezTo>
                    <a:pt x="59631" y="100645"/>
                    <a:pt x="60368" y="93333"/>
                    <a:pt x="60368" y="90752"/>
                  </a:cubicBezTo>
                  <a:cubicBezTo>
                    <a:pt x="61104" y="88602"/>
                    <a:pt x="61104" y="80430"/>
                    <a:pt x="62576" y="75268"/>
                  </a:cubicBezTo>
                  <a:cubicBezTo>
                    <a:pt x="63312" y="70537"/>
                    <a:pt x="63312" y="64946"/>
                    <a:pt x="64049" y="63225"/>
                  </a:cubicBezTo>
                  <a:cubicBezTo>
                    <a:pt x="64049" y="63225"/>
                    <a:pt x="64049" y="61075"/>
                    <a:pt x="63312" y="58494"/>
                  </a:cubicBezTo>
                  <a:cubicBezTo>
                    <a:pt x="64049" y="58924"/>
                    <a:pt x="64049" y="59354"/>
                    <a:pt x="64049" y="59354"/>
                  </a:cubicBezTo>
                  <a:cubicBezTo>
                    <a:pt x="74355" y="58494"/>
                    <a:pt x="74355" y="58494"/>
                    <a:pt x="74355" y="58494"/>
                  </a:cubicBezTo>
                  <a:cubicBezTo>
                    <a:pt x="74355" y="58494"/>
                    <a:pt x="75828" y="60645"/>
                    <a:pt x="75828" y="61505"/>
                  </a:cubicBezTo>
                  <a:cubicBezTo>
                    <a:pt x="76564" y="62795"/>
                    <a:pt x="77300" y="63655"/>
                    <a:pt x="76564" y="64086"/>
                  </a:cubicBezTo>
                  <a:cubicBezTo>
                    <a:pt x="75828" y="64516"/>
                    <a:pt x="73619" y="61935"/>
                    <a:pt x="73619" y="61505"/>
                  </a:cubicBezTo>
                  <a:cubicBezTo>
                    <a:pt x="72883" y="62365"/>
                    <a:pt x="74355" y="63655"/>
                    <a:pt x="74355" y="64086"/>
                  </a:cubicBezTo>
                  <a:cubicBezTo>
                    <a:pt x="75092" y="64946"/>
                    <a:pt x="75092" y="66236"/>
                    <a:pt x="73619" y="65806"/>
                  </a:cubicBezTo>
                  <a:cubicBezTo>
                    <a:pt x="72883" y="65376"/>
                    <a:pt x="72883" y="65376"/>
                    <a:pt x="72147" y="65806"/>
                  </a:cubicBezTo>
                  <a:cubicBezTo>
                    <a:pt x="71411" y="66236"/>
                    <a:pt x="66993" y="65376"/>
                    <a:pt x="66993" y="65376"/>
                  </a:cubicBezTo>
                  <a:cubicBezTo>
                    <a:pt x="66993" y="65376"/>
                    <a:pt x="67730" y="71397"/>
                    <a:pt x="67730" y="73118"/>
                  </a:cubicBezTo>
                  <a:cubicBezTo>
                    <a:pt x="67730" y="74838"/>
                    <a:pt x="69202" y="85591"/>
                    <a:pt x="68466" y="89032"/>
                  </a:cubicBezTo>
                  <a:cubicBezTo>
                    <a:pt x="67730" y="92473"/>
                    <a:pt x="69938" y="102795"/>
                    <a:pt x="69938" y="103655"/>
                  </a:cubicBezTo>
                  <a:cubicBezTo>
                    <a:pt x="69938" y="104946"/>
                    <a:pt x="74355" y="104946"/>
                    <a:pt x="74355" y="104946"/>
                  </a:cubicBezTo>
                  <a:cubicBezTo>
                    <a:pt x="74355" y="104946"/>
                    <a:pt x="73619" y="106236"/>
                    <a:pt x="73619" y="107956"/>
                  </a:cubicBezTo>
                  <a:cubicBezTo>
                    <a:pt x="73619" y="108387"/>
                    <a:pt x="72883" y="109677"/>
                    <a:pt x="73619" y="110967"/>
                  </a:cubicBezTo>
                  <a:cubicBezTo>
                    <a:pt x="74355" y="111827"/>
                    <a:pt x="76564" y="113118"/>
                    <a:pt x="81717" y="113548"/>
                  </a:cubicBezTo>
                  <a:cubicBezTo>
                    <a:pt x="82453" y="113548"/>
                    <a:pt x="85398" y="112688"/>
                    <a:pt x="86134" y="111827"/>
                  </a:cubicBezTo>
                  <a:cubicBezTo>
                    <a:pt x="86871" y="110537"/>
                    <a:pt x="86134" y="110107"/>
                    <a:pt x="86134" y="108817"/>
                  </a:cubicBezTo>
                  <a:cubicBezTo>
                    <a:pt x="85398" y="107526"/>
                    <a:pt x="84662" y="105376"/>
                    <a:pt x="84662" y="104946"/>
                  </a:cubicBezTo>
                  <a:cubicBezTo>
                    <a:pt x="86134" y="104516"/>
                    <a:pt x="85398" y="103655"/>
                    <a:pt x="85398" y="103655"/>
                  </a:cubicBezTo>
                  <a:cubicBezTo>
                    <a:pt x="85398" y="103655"/>
                    <a:pt x="86134" y="100215"/>
                    <a:pt x="85398" y="98924"/>
                  </a:cubicBezTo>
                  <a:cubicBezTo>
                    <a:pt x="84662" y="97204"/>
                    <a:pt x="86134" y="93333"/>
                    <a:pt x="85398" y="92043"/>
                  </a:cubicBezTo>
                  <a:cubicBezTo>
                    <a:pt x="84662" y="90322"/>
                    <a:pt x="83926" y="90322"/>
                    <a:pt x="84662" y="89032"/>
                  </a:cubicBezTo>
                  <a:cubicBezTo>
                    <a:pt x="85398" y="88172"/>
                    <a:pt x="84662" y="86451"/>
                    <a:pt x="85398" y="84301"/>
                  </a:cubicBezTo>
                  <a:cubicBezTo>
                    <a:pt x="86134" y="81720"/>
                    <a:pt x="86871" y="75698"/>
                    <a:pt x="87607" y="73118"/>
                  </a:cubicBezTo>
                  <a:cubicBezTo>
                    <a:pt x="89079" y="70537"/>
                    <a:pt x="87607" y="69677"/>
                    <a:pt x="89079" y="68387"/>
                  </a:cubicBezTo>
                  <a:cubicBezTo>
                    <a:pt x="89815" y="69677"/>
                    <a:pt x="90552" y="79139"/>
                    <a:pt x="90552" y="81720"/>
                  </a:cubicBezTo>
                  <a:cubicBezTo>
                    <a:pt x="89815" y="83870"/>
                    <a:pt x="91288" y="90322"/>
                    <a:pt x="92024" y="92903"/>
                  </a:cubicBezTo>
                  <a:cubicBezTo>
                    <a:pt x="92760" y="95483"/>
                    <a:pt x="92760" y="101935"/>
                    <a:pt x="92760" y="101935"/>
                  </a:cubicBezTo>
                  <a:cubicBezTo>
                    <a:pt x="94233" y="101935"/>
                    <a:pt x="94233" y="101935"/>
                    <a:pt x="94233" y="101935"/>
                  </a:cubicBezTo>
                  <a:cubicBezTo>
                    <a:pt x="93496" y="104516"/>
                    <a:pt x="93496" y="104516"/>
                    <a:pt x="93496" y="104516"/>
                  </a:cubicBezTo>
                  <a:cubicBezTo>
                    <a:pt x="101595" y="106236"/>
                    <a:pt x="101595" y="106236"/>
                    <a:pt x="101595" y="106236"/>
                  </a:cubicBezTo>
                  <a:cubicBezTo>
                    <a:pt x="101595" y="106236"/>
                    <a:pt x="102331" y="105806"/>
                    <a:pt x="104539" y="107096"/>
                  </a:cubicBezTo>
                  <a:cubicBezTo>
                    <a:pt x="109693" y="109247"/>
                    <a:pt x="117055" y="109677"/>
                    <a:pt x="118527" y="109247"/>
                  </a:cubicBezTo>
                  <a:cubicBezTo>
                    <a:pt x="120000" y="109247"/>
                    <a:pt x="119263" y="107096"/>
                    <a:pt x="119263" y="107096"/>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4" name="Shape 174"/>
            <p:cNvSpPr/>
            <p:nvPr/>
          </p:nvSpPr>
          <p:spPr>
            <a:xfrm>
              <a:off x="4392612" y="2305050"/>
              <a:ext cx="250825" cy="265113"/>
            </a:xfrm>
            <a:custGeom>
              <a:avLst/>
              <a:gdLst/>
              <a:ahLst/>
              <a:cxnLst/>
              <a:rect l="0" t="0" r="0" b="0"/>
              <a:pathLst>
                <a:path w="120000" h="120000" extrusionOk="0">
                  <a:moveTo>
                    <a:pt x="6857" y="103783"/>
                  </a:moveTo>
                  <a:cubicBezTo>
                    <a:pt x="6857" y="110270"/>
                    <a:pt x="13714" y="120000"/>
                    <a:pt x="13714" y="120000"/>
                  </a:cubicBezTo>
                  <a:cubicBezTo>
                    <a:pt x="13714" y="94054"/>
                    <a:pt x="13714" y="94054"/>
                    <a:pt x="13714" y="94054"/>
                  </a:cubicBezTo>
                  <a:cubicBezTo>
                    <a:pt x="13714" y="94054"/>
                    <a:pt x="13714" y="97297"/>
                    <a:pt x="6857" y="94054"/>
                  </a:cubicBezTo>
                  <a:cubicBezTo>
                    <a:pt x="0" y="90810"/>
                    <a:pt x="3428" y="64864"/>
                    <a:pt x="10285" y="68108"/>
                  </a:cubicBezTo>
                  <a:cubicBezTo>
                    <a:pt x="17142" y="68108"/>
                    <a:pt x="20571" y="74594"/>
                    <a:pt x="20571" y="74594"/>
                  </a:cubicBezTo>
                  <a:cubicBezTo>
                    <a:pt x="20571" y="74594"/>
                    <a:pt x="20571" y="68108"/>
                    <a:pt x="20571" y="61621"/>
                  </a:cubicBezTo>
                  <a:cubicBezTo>
                    <a:pt x="20571" y="58378"/>
                    <a:pt x="34285" y="45405"/>
                    <a:pt x="34285" y="42162"/>
                  </a:cubicBezTo>
                  <a:cubicBezTo>
                    <a:pt x="37714" y="38918"/>
                    <a:pt x="37714" y="32432"/>
                    <a:pt x="44571" y="29189"/>
                  </a:cubicBezTo>
                  <a:cubicBezTo>
                    <a:pt x="75428" y="12972"/>
                    <a:pt x="99428" y="32432"/>
                    <a:pt x="106285" y="42162"/>
                  </a:cubicBezTo>
                  <a:cubicBezTo>
                    <a:pt x="116571" y="51891"/>
                    <a:pt x="102857" y="97297"/>
                    <a:pt x="106285" y="94054"/>
                  </a:cubicBezTo>
                  <a:cubicBezTo>
                    <a:pt x="106285" y="90810"/>
                    <a:pt x="113142" y="87567"/>
                    <a:pt x="113142" y="77837"/>
                  </a:cubicBezTo>
                  <a:cubicBezTo>
                    <a:pt x="116571" y="71351"/>
                    <a:pt x="116571" y="51891"/>
                    <a:pt x="116571" y="45405"/>
                  </a:cubicBezTo>
                  <a:cubicBezTo>
                    <a:pt x="116571" y="38918"/>
                    <a:pt x="120000" y="32432"/>
                    <a:pt x="116571" y="25945"/>
                  </a:cubicBezTo>
                  <a:cubicBezTo>
                    <a:pt x="113142" y="19459"/>
                    <a:pt x="102857" y="16216"/>
                    <a:pt x="99428" y="12972"/>
                  </a:cubicBezTo>
                  <a:cubicBezTo>
                    <a:pt x="96000" y="9729"/>
                    <a:pt x="89142" y="9729"/>
                    <a:pt x="85714" y="9729"/>
                  </a:cubicBezTo>
                  <a:cubicBezTo>
                    <a:pt x="82285" y="9729"/>
                    <a:pt x="78857" y="19459"/>
                    <a:pt x="78857" y="12972"/>
                  </a:cubicBezTo>
                  <a:cubicBezTo>
                    <a:pt x="78857" y="6486"/>
                    <a:pt x="72000" y="0"/>
                    <a:pt x="72000" y="0"/>
                  </a:cubicBezTo>
                  <a:cubicBezTo>
                    <a:pt x="72000" y="3243"/>
                    <a:pt x="68571" y="9729"/>
                    <a:pt x="68571" y="9729"/>
                  </a:cubicBezTo>
                  <a:cubicBezTo>
                    <a:pt x="68571" y="9729"/>
                    <a:pt x="68571" y="3243"/>
                    <a:pt x="65142" y="6486"/>
                  </a:cubicBezTo>
                  <a:cubicBezTo>
                    <a:pt x="61714" y="9729"/>
                    <a:pt x="48000" y="9729"/>
                    <a:pt x="48000" y="12972"/>
                  </a:cubicBezTo>
                  <a:cubicBezTo>
                    <a:pt x="44571" y="12972"/>
                    <a:pt x="41142" y="9729"/>
                    <a:pt x="34285" y="12972"/>
                  </a:cubicBezTo>
                  <a:cubicBezTo>
                    <a:pt x="24000" y="19459"/>
                    <a:pt x="17142" y="29189"/>
                    <a:pt x="13714" y="32432"/>
                  </a:cubicBezTo>
                  <a:cubicBezTo>
                    <a:pt x="10285" y="35675"/>
                    <a:pt x="13714" y="35675"/>
                    <a:pt x="10285" y="38918"/>
                  </a:cubicBezTo>
                  <a:cubicBezTo>
                    <a:pt x="10285" y="42162"/>
                    <a:pt x="6857" y="48648"/>
                    <a:pt x="6857" y="48648"/>
                  </a:cubicBezTo>
                  <a:cubicBezTo>
                    <a:pt x="6857" y="51891"/>
                    <a:pt x="3428" y="61621"/>
                    <a:pt x="3428" y="71351"/>
                  </a:cubicBezTo>
                  <a:cubicBezTo>
                    <a:pt x="0" y="77837"/>
                    <a:pt x="3428" y="100540"/>
                    <a:pt x="3428" y="100540"/>
                  </a:cubicBezTo>
                  <a:cubicBezTo>
                    <a:pt x="3428" y="100540"/>
                    <a:pt x="3428" y="97297"/>
                    <a:pt x="6857" y="103783"/>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sp>
          <p:nvSpPr>
            <p:cNvPr id="175" name="Shape 175"/>
            <p:cNvSpPr/>
            <p:nvPr/>
          </p:nvSpPr>
          <p:spPr>
            <a:xfrm>
              <a:off x="4779962" y="2398713"/>
              <a:ext cx="206374" cy="192088"/>
            </a:xfrm>
            <a:custGeom>
              <a:avLst/>
              <a:gdLst/>
              <a:ahLst/>
              <a:cxnLst/>
              <a:rect l="0" t="0" r="0" b="0"/>
              <a:pathLst>
                <a:path w="120000" h="120000" extrusionOk="0">
                  <a:moveTo>
                    <a:pt x="16551" y="120000"/>
                  </a:moveTo>
                  <a:cubicBezTo>
                    <a:pt x="20689" y="111111"/>
                    <a:pt x="16551" y="93333"/>
                    <a:pt x="16551" y="88888"/>
                  </a:cubicBezTo>
                  <a:cubicBezTo>
                    <a:pt x="16551" y="80000"/>
                    <a:pt x="20689" y="80000"/>
                    <a:pt x="20689" y="66666"/>
                  </a:cubicBezTo>
                  <a:cubicBezTo>
                    <a:pt x="20689" y="57777"/>
                    <a:pt x="20689" y="57777"/>
                    <a:pt x="28965" y="44444"/>
                  </a:cubicBezTo>
                  <a:cubicBezTo>
                    <a:pt x="33103" y="31111"/>
                    <a:pt x="57931" y="31111"/>
                    <a:pt x="74482" y="31111"/>
                  </a:cubicBezTo>
                  <a:cubicBezTo>
                    <a:pt x="91034" y="31111"/>
                    <a:pt x="99310" y="40000"/>
                    <a:pt x="103448" y="44444"/>
                  </a:cubicBezTo>
                  <a:cubicBezTo>
                    <a:pt x="103448" y="48888"/>
                    <a:pt x="111724" y="71111"/>
                    <a:pt x="107586" y="93333"/>
                  </a:cubicBezTo>
                  <a:cubicBezTo>
                    <a:pt x="103448" y="115555"/>
                    <a:pt x="111724" y="111111"/>
                    <a:pt x="111724" y="111111"/>
                  </a:cubicBezTo>
                  <a:cubicBezTo>
                    <a:pt x="111724" y="111111"/>
                    <a:pt x="111724" y="102222"/>
                    <a:pt x="115862" y="97777"/>
                  </a:cubicBezTo>
                  <a:cubicBezTo>
                    <a:pt x="120000" y="84444"/>
                    <a:pt x="115862" y="62222"/>
                    <a:pt x="111724" y="48888"/>
                  </a:cubicBezTo>
                  <a:cubicBezTo>
                    <a:pt x="111724" y="40000"/>
                    <a:pt x="107586" y="31111"/>
                    <a:pt x="107586" y="26666"/>
                  </a:cubicBezTo>
                  <a:cubicBezTo>
                    <a:pt x="103448" y="26666"/>
                    <a:pt x="103448" y="22222"/>
                    <a:pt x="99310" y="17777"/>
                  </a:cubicBezTo>
                  <a:cubicBezTo>
                    <a:pt x="95172" y="8888"/>
                    <a:pt x="78620" y="8888"/>
                    <a:pt x="70344" y="4444"/>
                  </a:cubicBezTo>
                  <a:cubicBezTo>
                    <a:pt x="62068" y="0"/>
                    <a:pt x="45517" y="8888"/>
                    <a:pt x="37241" y="8888"/>
                  </a:cubicBezTo>
                  <a:cubicBezTo>
                    <a:pt x="33103" y="13333"/>
                    <a:pt x="33103" y="17777"/>
                    <a:pt x="20689" y="22222"/>
                  </a:cubicBezTo>
                  <a:cubicBezTo>
                    <a:pt x="12413" y="31111"/>
                    <a:pt x="16551" y="35555"/>
                    <a:pt x="12413" y="40000"/>
                  </a:cubicBezTo>
                  <a:cubicBezTo>
                    <a:pt x="12413" y="48888"/>
                    <a:pt x="12413" y="44444"/>
                    <a:pt x="8275" y="53333"/>
                  </a:cubicBezTo>
                  <a:cubicBezTo>
                    <a:pt x="4137" y="66666"/>
                    <a:pt x="4137" y="62222"/>
                    <a:pt x="4137" y="71111"/>
                  </a:cubicBezTo>
                  <a:cubicBezTo>
                    <a:pt x="0" y="84444"/>
                    <a:pt x="8275" y="106666"/>
                    <a:pt x="12413" y="115555"/>
                  </a:cubicBezTo>
                  <a:cubicBezTo>
                    <a:pt x="12413" y="120000"/>
                    <a:pt x="16551" y="120000"/>
                    <a:pt x="16551" y="120000"/>
                  </a:cubicBezTo>
                  <a:close/>
                </a:path>
              </a:pathLst>
            </a:custGeom>
            <a:solidFill>
              <a:srgbClr val="FFFFFF"/>
            </a:solidFill>
            <a:ln>
              <a:noFill/>
            </a:ln>
          </p:spPr>
          <p:txBody>
            <a:bodyPr lIns="91425" tIns="45700" rIns="91425" bIns="45700" anchor="t" anchorCtr="0">
              <a:noAutofit/>
            </a:bodyPr>
            <a:lstStyle/>
            <a:p>
              <a:pPr defTabSz="1218987"/>
              <a:endParaRPr sz="1799" dirty="0">
                <a:solidFill>
                  <a:prstClr val="black"/>
                </a:solidFill>
                <a:ea typeface="Calibri"/>
                <a:cs typeface="Calibri"/>
                <a:sym typeface="Calibri"/>
              </a:endParaRPr>
            </a:p>
          </p:txBody>
        </p:sp>
      </p:grpSp>
      <p:sp>
        <p:nvSpPr>
          <p:cNvPr id="25" name="Title 1"/>
          <p:cNvSpPr>
            <a:spLocks noGrp="1"/>
          </p:cNvSpPr>
          <p:nvPr>
            <p:ph type="ctrTitle"/>
          </p:nvPr>
        </p:nvSpPr>
        <p:spPr>
          <a:xfrm>
            <a:off x="914401" y="1905000"/>
            <a:ext cx="10363200" cy="2079624"/>
          </a:xfrm>
        </p:spPr>
        <p:txBody>
          <a:bodyPr>
            <a:noAutofit/>
          </a:bodyPr>
          <a:lstStyle>
            <a:lvl1pPr>
              <a:defRPr sz="7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307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black"/>
                </a:solidFill>
              </a:rPr>
              <a:pPr/>
              <a:t>09/09/2023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5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494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2401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63168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96284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69681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5684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918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7210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4446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95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black"/>
                </a:solidFill>
              </a:rPr>
              <a:pPr/>
              <a:t>09/09/2023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4366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3622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85765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prstClr val="white">
                    <a:tint val="75000"/>
                  </a:prstClr>
                </a:solidFill>
              </a:rPr>
              <a:pPr defTabSz="342900"/>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white">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6272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342900"/>
            <a:fld id="{48A87A34-81AB-432B-8DAE-1953F412C126}" type="datetimeFigureOut">
              <a:rPr lang="en-US" smtClean="0">
                <a:solidFill>
                  <a:prstClr val="white">
                    <a:tint val="75000"/>
                  </a:prstClr>
                </a:solidFill>
              </a:rPr>
              <a:pPr defTabSz="342900"/>
              <a:t>09/09/2023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2483368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6140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09/09/2023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8063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2402570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775817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2470345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21482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black"/>
                </a:solidFill>
              </a:rPr>
              <a:pPr/>
              <a:t>09/09/2023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826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113846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745604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2975380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203442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2531755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2666443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7ABA80-F450-49F3-A18A-CCAE5B03A64A}"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1351103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239872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7ABA80-F450-49F3-A18A-CCAE5B03A64A}"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3843441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40034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black"/>
                </a:solidFill>
              </a:rPr>
              <a:pPr/>
              <a:t>09/09/2023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462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399300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7ABA80-F450-49F3-A18A-CCAE5B03A64A}" type="slidenum">
              <a:rPr lang="en-US" smtClean="0"/>
              <a:pPr/>
              <a:t>‹#›</a:t>
            </a:fld>
            <a:endParaRPr lang="en-US"/>
          </a:p>
        </p:txBody>
      </p:sp>
    </p:spTree>
    <p:extLst>
      <p:ext uri="{BB962C8B-B14F-4D97-AF65-F5344CB8AC3E}">
        <p14:creationId xmlns:p14="http://schemas.microsoft.com/office/powerpoint/2010/main" val="3611376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8DBD5F-C6EC-485E-8ECE-A5152736C43A}"/>
              </a:ext>
            </a:extLst>
          </p:cNvPr>
          <p:cNvSpPr>
            <a:spLocks noGrp="1"/>
          </p:cNvSpPr>
          <p:nvPr>
            <p:ph type="dt" sz="half" idx="10"/>
          </p:nvPr>
        </p:nvSpPr>
        <p:spPr>
          <a:xfrm>
            <a:off x="838200" y="6356352"/>
            <a:ext cx="2743200" cy="365125"/>
          </a:xfrm>
          <a:prstGeom prst="rect">
            <a:avLst/>
          </a:prstGeom>
        </p:spPr>
        <p:txBody>
          <a:bodyPr/>
          <a:lstStyle/>
          <a:p>
            <a:fld id="{6EBB0E32-0304-4451-ADB8-C044457D5B85}" type="datetimeFigureOut">
              <a:rPr lang="en-US" smtClean="0">
                <a:solidFill>
                  <a:prstClr val="black">
                    <a:tint val="75000"/>
                  </a:prstClr>
                </a:solidFill>
              </a:rPr>
              <a:pPr/>
              <a:t>09/09/2023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B6C0BE6-E24A-4679-B786-AAB41ADCCD5D}"/>
              </a:ext>
            </a:extLst>
          </p:cNvPr>
          <p:cNvSpPr>
            <a:spLocks noGrp="1"/>
          </p:cNvSpPr>
          <p:nvPr>
            <p:ph type="ftr" sz="quarter" idx="11"/>
          </p:nvPr>
        </p:nvSpPr>
        <p:spPr>
          <a:xfrm>
            <a:off x="4038601" y="6356352"/>
            <a:ext cx="4114800" cy="365125"/>
          </a:xfrm>
          <a:prstGeom prst="rect">
            <a:avLst/>
          </a:prstGeom>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73FB9417-93D4-4C41-8E0E-1553E0B5D0CE}"/>
              </a:ext>
            </a:extLst>
          </p:cNvPr>
          <p:cNvSpPr>
            <a:spLocks noGrp="1"/>
          </p:cNvSpPr>
          <p:nvPr>
            <p:ph type="sldNum" sz="quarter" idx="12"/>
          </p:nvPr>
        </p:nvSpPr>
        <p:spPr>
          <a:xfrm>
            <a:off x="8610600" y="6356352"/>
            <a:ext cx="2743200" cy="365125"/>
          </a:xfrm>
          <a:prstGeom prst="rect">
            <a:avLst/>
          </a:prstGeom>
        </p:spPr>
        <p:txBody>
          <a:bodyPr/>
          <a:lstStyle/>
          <a:p>
            <a:fld id="{DA64F31B-23FA-4075-AF7D-6228CFD12F03}" type="slidenum">
              <a:rPr lang="en-US" smtClean="0">
                <a:solidFill>
                  <a:prstClr val="black">
                    <a:tint val="75000"/>
                  </a:prstClr>
                </a:solidFill>
              </a:rPr>
              <a:pPr/>
              <a:t>‹#›</a:t>
            </a:fld>
            <a:endParaRPr lang="en-US">
              <a:solidFill>
                <a:prstClr val="black">
                  <a:tint val="75000"/>
                </a:prstClr>
              </a:solidFill>
            </a:endParaRPr>
          </a:p>
        </p:txBody>
      </p:sp>
      <p:sp>
        <p:nvSpPr>
          <p:cNvPr id="5" name="Title Placeholder 1">
            <a:extLst>
              <a:ext uri="{FF2B5EF4-FFF2-40B4-BE49-F238E27FC236}">
                <a16:creationId xmlns:a16="http://schemas.microsoft.com/office/drawing/2014/main" xmlns="" id="{AC52B050-AEAA-45AD-B621-6F8F22110D64}"/>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lvl1pPr algn="ctr">
              <a:defRPr>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xmlns="" id="{E99888F0-25C8-4C0D-9A70-0A72C3FA3B8B}"/>
              </a:ext>
            </a:extLst>
          </p:cNvPr>
          <p:cNvSpPr>
            <a:spLocks noGrp="1"/>
          </p:cNvSpPr>
          <p:nvPr>
            <p:ph type="body" sz="quarter" idx="13"/>
          </p:nvPr>
        </p:nvSpPr>
        <p:spPr>
          <a:xfrm>
            <a:off x="1447800" y="2514600"/>
            <a:ext cx="9296400" cy="1828800"/>
          </a:xfrm>
          <a:prstGeom prst="rect">
            <a:avLst/>
          </a:prstGeom>
        </p:spPr>
        <p:txBody>
          <a:bodyPr anchor="ctr">
            <a:normAutofit/>
          </a:bodyPr>
          <a:lstStyle>
            <a:lvl1pPr marL="0" indent="0" algn="ctr">
              <a:buNone/>
              <a:defRPr sz="3600"/>
            </a:lvl1pPr>
          </a:lstStyle>
          <a:p>
            <a:pPr lvl="0"/>
            <a:r>
              <a:rPr lang="en-US"/>
              <a:t>Edit Master text styles</a:t>
            </a:r>
          </a:p>
        </p:txBody>
      </p:sp>
    </p:spTree>
    <p:extLst>
      <p:ext uri="{BB962C8B-B14F-4D97-AF65-F5344CB8AC3E}">
        <p14:creationId xmlns:p14="http://schemas.microsoft.com/office/powerpoint/2010/main" val="3155756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794852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839513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681011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96345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073819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681889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08012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solidFill>
                  <a:prstClr val="black"/>
                </a:solidFill>
              </a:rPr>
              <a:pPr/>
              <a:t>09/09/2023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6070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141415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6" name="Footer Placeholder 5"/>
          <p:cNvSpPr>
            <a:spLocks noGrp="1"/>
          </p:cNvSpPr>
          <p:nvPr>
            <p:ph type="ftr" sz="quarter" idx="11"/>
          </p:nvPr>
        </p:nvSpPr>
        <p:spPr>
          <a:xfrm>
            <a:off x="1141412" y="5883275"/>
            <a:ext cx="5105400" cy="365125"/>
          </a:xfrm>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814903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6627877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946305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A5B592"/>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A5B592"/>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9022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094715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A5B592"/>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A5B592"/>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665405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377380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541372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lumMod val="75000"/>
                  </a:prstClr>
                </a:solidFill>
              </a:rPr>
              <a:pPr/>
              <a:t>09/09/2023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2971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black"/>
                </a:solidFill>
              </a:rPr>
              <a:pPr/>
              <a:t>09/09/2023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85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black"/>
                </a:solidFill>
              </a:rPr>
              <a:pPr/>
              <a:t>09/09/2023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4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9D6E9DEC-419B-4CC5-A080-3B06BD5A8291}" type="datetimeFigureOut">
              <a:rPr lang="en-US" smtClean="0">
                <a:solidFill>
                  <a:prstClr val="black"/>
                </a:solidFill>
              </a:rPr>
              <a:pPr defTabSz="457200"/>
              <a:t>09/09/2023</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074827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1"/>
            <a:ext cx="10972801" cy="944561"/>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10972801" cy="46482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207444" y="6264276"/>
            <a:ext cx="2844800"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pPr defTabSz="1218987"/>
            <a:fld id="{7091A9FD-CDA2-4BA5-8C18-59D6F59EB34A}" type="slidenum">
              <a:rPr lang="en-US" smtClean="0">
                <a:solidFill>
                  <a:prstClr val="black">
                    <a:tint val="75000"/>
                  </a:prstClr>
                </a:solidFill>
              </a:rPr>
              <a:pPr defTabSz="1218987"/>
              <a:t>‹#›</a:t>
            </a:fld>
            <a:endParaRPr lang="en-US" dirty="0">
              <a:solidFill>
                <a:prstClr val="black">
                  <a:tint val="75000"/>
                </a:prstClr>
              </a:solidFill>
            </a:endParaRPr>
          </a:p>
        </p:txBody>
      </p:sp>
    </p:spTree>
    <p:extLst>
      <p:ext uri="{BB962C8B-B14F-4D97-AF65-F5344CB8AC3E}">
        <p14:creationId xmlns:p14="http://schemas.microsoft.com/office/powerpoint/2010/main" val="279810612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defTabSz="1218987" rtl="0" eaLnBrk="1" latinLnBrk="0" hangingPunct="1">
        <a:lnSpc>
          <a:spcPct val="85000"/>
        </a:lnSpc>
        <a:spcBef>
          <a:spcPts val="0"/>
        </a:spcBef>
        <a:spcAft>
          <a:spcPts val="600"/>
        </a:spcAft>
        <a:buNone/>
        <a:defRPr sz="5400" kern="1200">
          <a:solidFill>
            <a:srgbClr val="0C4B92"/>
          </a:solidFill>
          <a:latin typeface="Arial"/>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rgbClr val="70A0D7"/>
          </a:solidFill>
          <a:latin typeface="Arial"/>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rgbClr val="70A0D7"/>
          </a:solidFill>
          <a:latin typeface="Arial"/>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rgbClr val="70A0D7"/>
          </a:solidFill>
          <a:latin typeface="Arial"/>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rgbClr val="70A0D7"/>
          </a:solidFill>
          <a:latin typeface="Arial"/>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rgbClr val="70A0D7"/>
          </a:solidFill>
          <a:latin typeface="Arial"/>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48A87A34-81AB-432B-8DAE-1953F412C126}" type="datetimeFigureOut">
              <a:rPr lang="en-US" smtClean="0">
                <a:solidFill>
                  <a:prstClr val="white">
                    <a:tint val="75000"/>
                  </a:prstClr>
                </a:solidFill>
              </a:rPr>
              <a:pPr defTabSz="342900"/>
              <a:t>09/09/2023</a:t>
            </a:fld>
            <a:endParaRPr lang="en-US" dirty="0">
              <a:solidFill>
                <a:prstClr val="white">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14367189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74FED0A-7D1A-4608-930E-DCCCFD6739F4}" type="datetimeFigureOut">
              <a:rPr lang="en-US" smtClean="0">
                <a:solidFill>
                  <a:prstClr val="black">
                    <a:tint val="75000"/>
                  </a:prstClr>
                </a:solidFill>
              </a:rPr>
              <a:pPr/>
              <a:t>09/09/2023</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7ABA80-F450-49F3-A18A-CCAE5B03A64A}" type="slidenum">
              <a:rPr lang="en-US" smtClean="0"/>
              <a:pPr/>
              <a:t>‹#›</a:t>
            </a:fld>
            <a:endParaRPr lang="en-US"/>
          </a:p>
        </p:txBody>
      </p:sp>
    </p:spTree>
    <p:extLst>
      <p:ext uri="{BB962C8B-B14F-4D97-AF65-F5344CB8AC3E}">
        <p14:creationId xmlns:p14="http://schemas.microsoft.com/office/powerpoint/2010/main" val="106366844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48A87A34-81AB-432B-8DAE-1953F412C126}" type="datetimeFigureOut">
              <a:rPr lang="en-US" smtClean="0">
                <a:solidFill>
                  <a:prstClr val="white">
                    <a:lumMod val="75000"/>
                  </a:prstClr>
                </a:solidFill>
              </a:rPr>
              <a:pPr defTabSz="457200"/>
              <a:t>09/09/2023</a:t>
            </a:fld>
            <a:endParaRPr lang="en-US" dirty="0">
              <a:solidFill>
                <a:prstClr val="white">
                  <a:lumMod val="75000"/>
                </a:prstClr>
              </a:solidFill>
            </a:endParaRP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endParaRPr lang="en-US" dirty="0">
              <a:solidFill>
                <a:prstClr val="white">
                  <a:lumMod val="75000"/>
                </a:prstClr>
              </a:solidFill>
            </a:endParaRP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6D22F896-40B5-4ADD-8801-0D06FADFA095}" type="slidenum">
              <a:rPr lang="en-US" smtClean="0">
                <a:solidFill>
                  <a:prstClr val="white">
                    <a:lumMod val="75000"/>
                  </a:prstClr>
                </a:solidFill>
              </a:rPr>
              <a:pPr defTabSz="457200"/>
              <a:t>‹#›</a:t>
            </a:fld>
            <a:endParaRPr lang="en-US" dirty="0">
              <a:solidFill>
                <a:prstClr val="white">
                  <a:lumMod val="75000"/>
                </a:prstClr>
              </a:solidFill>
            </a:endParaRPr>
          </a:p>
        </p:txBody>
      </p:sp>
    </p:spTree>
    <p:extLst>
      <p:ext uri="{BB962C8B-B14F-4D97-AF65-F5344CB8AC3E}">
        <p14:creationId xmlns:p14="http://schemas.microsoft.com/office/powerpoint/2010/main" val="1739215830"/>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chart" Target="../charts/chart1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 Id="rId14" Type="http://schemas.openxmlformats.org/officeDocument/2006/relationships/chart" Target="../charts/char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1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3" Type="http://schemas.openxmlformats.org/officeDocument/2006/relationships/chart" Target="../charts/chart3.xml"/><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 Id="rId1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653" y="1137036"/>
            <a:ext cx="11943347" cy="2115047"/>
          </a:xfrm>
        </p:spPr>
        <p:txBody>
          <a:bodyPr>
            <a:normAutofit fontScale="90000"/>
          </a:bodyPr>
          <a:lstStyle/>
          <a:p>
            <a:pPr algn="ct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dirty="0" smtClean="0">
                <a:solidFill>
                  <a:srgbClr val="0070C0"/>
                </a:solidFill>
                <a:effectLst>
                  <a:outerShdw blurRad="38100" dist="38100" dir="2700000" algn="tl">
                    <a:srgbClr val="000000">
                      <a:alpha val="43137"/>
                    </a:srgbClr>
                  </a:outerShdw>
                </a:effectLst>
              </a:rPr>
              <a:t/>
            </a:r>
            <a:br>
              <a:rPr lang="en-US" dirty="0" smtClean="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dirty="0" smtClean="0">
                <a:solidFill>
                  <a:srgbClr val="0070C0"/>
                </a:solidFill>
                <a:effectLst>
                  <a:outerShdw blurRad="38100" dist="38100" dir="2700000" algn="tl">
                    <a:srgbClr val="000000">
                      <a:alpha val="43137"/>
                    </a:srgbClr>
                  </a:outerShdw>
                </a:effectLst>
              </a:rPr>
              <a:t/>
            </a:r>
            <a:br>
              <a:rPr lang="en-US" dirty="0" smtClean="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
            </a:r>
            <a:br>
              <a:rPr lang="en-US" dirty="0">
                <a:solidFill>
                  <a:srgbClr val="0070C0"/>
                </a:solidFill>
                <a:effectLst>
                  <a:outerShdw blurRad="38100" dist="38100" dir="2700000" algn="tl">
                    <a:srgbClr val="000000">
                      <a:alpha val="43137"/>
                    </a:srgbClr>
                  </a:outerShdw>
                </a:effectLst>
              </a:rPr>
            </a:br>
            <a:r>
              <a:rPr lang="en-US" sz="3600" u="sng" dirty="0" smtClean="0">
                <a:solidFill>
                  <a:schemeClr val="accent2">
                    <a:lumMod val="75000"/>
                  </a:schemeClr>
                </a:solidFill>
                <a:effectLst>
                  <a:outerShdw blurRad="38100" dist="38100" dir="2700000" algn="tl">
                    <a:srgbClr val="000000">
                      <a:alpha val="43137"/>
                    </a:srgbClr>
                  </a:outerShdw>
                </a:effectLst>
              </a:rPr>
              <a:t>PSST CONVENTION 2023 KARACHI</a:t>
            </a:r>
            <a:r>
              <a:rPr lang="en-US" u="sng" dirty="0" smtClean="0">
                <a:solidFill>
                  <a:schemeClr val="accent2">
                    <a:lumMod val="75000"/>
                  </a:schemeClr>
                </a:solidFill>
                <a:effectLst>
                  <a:outerShdw blurRad="38100" dist="38100" dir="2700000" algn="tl">
                    <a:srgbClr val="000000">
                      <a:alpha val="43137"/>
                    </a:srgbClr>
                  </a:outerShdw>
                </a:effectLst>
              </a:rPr>
              <a:t/>
            </a:r>
            <a:br>
              <a:rPr lang="en-US" u="sng" dirty="0" smtClean="0">
                <a:solidFill>
                  <a:schemeClr val="accent2">
                    <a:lumMod val="75000"/>
                  </a:schemeClr>
                </a:solidFill>
                <a:effectLst>
                  <a:outerShdw blurRad="38100" dist="38100" dir="2700000" algn="tl">
                    <a:srgbClr val="000000">
                      <a:alpha val="43137"/>
                    </a:srgbClr>
                  </a:outerShdw>
                </a:effectLst>
              </a:rPr>
            </a:br>
            <a:r>
              <a:rPr lang="en-US" dirty="0" smtClean="0">
                <a:solidFill>
                  <a:schemeClr val="accent2">
                    <a:lumMod val="75000"/>
                  </a:schemeClr>
                </a:solidFill>
                <a:effectLst>
                  <a:outerShdw blurRad="38100" dist="38100" dir="2700000" algn="tl">
                    <a:srgbClr val="000000">
                      <a:alpha val="43137"/>
                    </a:srgbClr>
                  </a:outerShdw>
                </a:effectLst>
              </a:rPr>
              <a:t/>
            </a:r>
            <a:br>
              <a:rPr lang="en-US" dirty="0" smtClean="0">
                <a:solidFill>
                  <a:schemeClr val="accent2">
                    <a:lumMod val="75000"/>
                  </a:schemeClr>
                </a:solidFill>
                <a:effectLst>
                  <a:outerShdw blurRad="38100" dist="38100" dir="2700000" algn="tl">
                    <a:srgbClr val="000000">
                      <a:alpha val="43137"/>
                    </a:srgbClr>
                  </a:outerShdw>
                </a:effectLst>
              </a:rPr>
            </a:br>
            <a:r>
              <a:rPr lang="en-US" sz="3600" dirty="0" smtClean="0">
                <a:solidFill>
                  <a:schemeClr val="accent2">
                    <a:lumMod val="75000"/>
                  </a:schemeClr>
                </a:solidFill>
                <a:effectLst>
                  <a:outerShdw blurRad="38100" dist="38100" dir="2700000" algn="tl">
                    <a:srgbClr val="000000">
                      <a:alpha val="43137"/>
                    </a:srgbClr>
                  </a:outerShdw>
                </a:effectLst>
              </a:rPr>
              <a:t>Capacity, efficiency &amp; value additions</a:t>
            </a:r>
            <a:br>
              <a:rPr lang="en-US" sz="3600" dirty="0" smtClean="0">
                <a:solidFill>
                  <a:schemeClr val="accent2">
                    <a:lumMod val="75000"/>
                  </a:schemeClr>
                </a:solidFill>
                <a:effectLst>
                  <a:outerShdw blurRad="38100" dist="38100" dir="2700000" algn="tl">
                    <a:srgbClr val="000000">
                      <a:alpha val="43137"/>
                    </a:srgbClr>
                  </a:outerShdw>
                </a:effectLst>
              </a:rPr>
            </a:br>
            <a:r>
              <a:rPr lang="en-US" sz="3600" dirty="0" smtClean="0">
                <a:solidFill>
                  <a:schemeClr val="accent2">
                    <a:lumMod val="75000"/>
                  </a:schemeClr>
                </a:solidFill>
                <a:effectLst>
                  <a:outerShdw blurRad="38100" dist="38100" dir="2700000" algn="tl">
                    <a:srgbClr val="000000">
                      <a:alpha val="43137"/>
                    </a:srgbClr>
                  </a:outerShdw>
                </a:effectLst>
              </a:rPr>
              <a:t>An experience at JK Sugar Mills Unit -1</a:t>
            </a:r>
            <a:r>
              <a:rPr lang="en-US" sz="3600" dirty="0">
                <a:solidFill>
                  <a:schemeClr val="accent2">
                    <a:lumMod val="75000"/>
                  </a:schemeClr>
                </a:solidFill>
                <a:effectLst>
                  <a:outerShdw blurRad="38100" dist="38100" dir="2700000" algn="tl">
                    <a:srgbClr val="000000">
                      <a:alpha val="43137"/>
                    </a:srgbClr>
                  </a:outerShdw>
                </a:effectLst>
              </a:rPr>
              <a:t/>
            </a:r>
            <a:br>
              <a:rPr lang="en-US" sz="3600" dirty="0">
                <a:solidFill>
                  <a:schemeClr val="accent2">
                    <a:lumMod val="75000"/>
                  </a:schemeClr>
                </a:solidFill>
                <a:effectLst>
                  <a:outerShdw blurRad="38100" dist="38100" dir="2700000" algn="tl">
                    <a:srgbClr val="000000">
                      <a:alpha val="43137"/>
                    </a:srgbClr>
                  </a:outerShdw>
                </a:effectLst>
              </a:rPr>
            </a:br>
            <a:endParaRPr lang="en-US" sz="3600" dirty="0">
              <a:solidFill>
                <a:schemeClr val="accent2">
                  <a:lumMod val="75000"/>
                </a:schemeClr>
              </a:solidFill>
              <a:cs typeface="Calibri" panose="020F0502020204030204" pitchFamily="34" charset="0"/>
            </a:endParaRPr>
          </a:p>
        </p:txBody>
      </p:sp>
      <p:sp>
        <p:nvSpPr>
          <p:cNvPr id="3" name="Subtitle 2"/>
          <p:cNvSpPr>
            <a:spLocks noGrp="1"/>
          </p:cNvSpPr>
          <p:nvPr>
            <p:ph type="subTitle" idx="1"/>
          </p:nvPr>
        </p:nvSpPr>
        <p:spPr>
          <a:xfrm>
            <a:off x="1443715" y="4223721"/>
            <a:ext cx="10026190" cy="2431016"/>
          </a:xfrm>
        </p:spPr>
        <p:txBody>
          <a:bodyPr>
            <a:normAutofit/>
          </a:bodyPr>
          <a:lstStyle/>
          <a:p>
            <a:endParaRPr lang="en-US" dirty="0" smtClean="0">
              <a:solidFill>
                <a:schemeClr val="accent2">
                  <a:lumMod val="75000"/>
                </a:schemeClr>
              </a:solidFill>
              <a:effectLst>
                <a:outerShdw blurRad="38100" dist="38100" dir="2700000" algn="tl">
                  <a:srgbClr val="000000">
                    <a:alpha val="43137"/>
                  </a:srgbClr>
                </a:outerShdw>
              </a:effectLst>
            </a:endParaRPr>
          </a:p>
          <a:p>
            <a:r>
              <a:rPr lang="en-US" sz="2400" dirty="0" smtClean="0">
                <a:solidFill>
                  <a:schemeClr val="accent2">
                    <a:lumMod val="75000"/>
                  </a:schemeClr>
                </a:solidFill>
                <a:effectLst>
                  <a:outerShdw blurRad="38100" dist="38100" dir="2700000" algn="tl">
                    <a:srgbClr val="000000">
                      <a:alpha val="43137"/>
                    </a:srgbClr>
                  </a:outerShdw>
                </a:effectLst>
              </a:rPr>
              <a:t>Presented </a:t>
            </a:r>
            <a:r>
              <a:rPr lang="en-US" sz="2400" dirty="0">
                <a:solidFill>
                  <a:schemeClr val="accent2">
                    <a:lumMod val="75000"/>
                  </a:schemeClr>
                </a:solidFill>
                <a:effectLst>
                  <a:outerShdw blurRad="38100" dist="38100" dir="2700000" algn="tl">
                    <a:srgbClr val="000000">
                      <a:alpha val="43137"/>
                    </a:srgbClr>
                  </a:outerShdw>
                </a:effectLst>
              </a:rPr>
              <a:t>by</a:t>
            </a:r>
            <a:br>
              <a:rPr lang="en-US" sz="2400" dirty="0">
                <a:solidFill>
                  <a:schemeClr val="accent2">
                    <a:lumMod val="75000"/>
                  </a:schemeClr>
                </a:solidFill>
                <a:effectLst>
                  <a:outerShdw blurRad="38100" dist="38100" dir="2700000" algn="tl">
                    <a:srgbClr val="000000">
                      <a:alpha val="43137"/>
                    </a:srgbClr>
                  </a:outerShdw>
                </a:effectLst>
              </a:rPr>
            </a:br>
            <a:r>
              <a:rPr lang="en-US" sz="2400" dirty="0">
                <a:solidFill>
                  <a:schemeClr val="accent2">
                    <a:lumMod val="75000"/>
                  </a:schemeClr>
                </a:solidFill>
                <a:effectLst>
                  <a:outerShdw blurRad="38100" dist="38100" dir="2700000" algn="tl">
                    <a:srgbClr val="000000">
                      <a:alpha val="43137"/>
                    </a:srgbClr>
                  </a:outerShdw>
                </a:effectLst>
              </a:rPr>
              <a:t>Mohammad Sarfaraz Khan</a:t>
            </a:r>
            <a:br>
              <a:rPr lang="en-US" sz="2400" dirty="0">
                <a:solidFill>
                  <a:schemeClr val="accent2">
                    <a:lumMod val="75000"/>
                  </a:schemeClr>
                </a:solidFill>
                <a:effectLst>
                  <a:outerShdw blurRad="38100" dist="38100" dir="2700000" algn="tl">
                    <a:srgbClr val="000000">
                      <a:alpha val="43137"/>
                    </a:srgbClr>
                  </a:outerShdw>
                </a:effectLst>
              </a:rPr>
            </a:br>
            <a:r>
              <a:rPr lang="en-US" sz="2400" dirty="0">
                <a:solidFill>
                  <a:schemeClr val="accent2">
                    <a:lumMod val="75000"/>
                  </a:schemeClr>
                </a:solidFill>
                <a:effectLst>
                  <a:outerShdw blurRad="38100" dist="38100" dir="2700000" algn="tl">
                    <a:srgbClr val="000000">
                      <a:alpha val="43137"/>
                    </a:srgbClr>
                  </a:outerShdw>
                </a:effectLst>
              </a:rPr>
              <a:t>General Manager (JK Sugar Mills Unit-1 Mian Channu)</a:t>
            </a:r>
            <a:br>
              <a:rPr lang="en-US" sz="2400" dirty="0">
                <a:solidFill>
                  <a:schemeClr val="accent2">
                    <a:lumMod val="75000"/>
                  </a:schemeClr>
                </a:solidFill>
                <a:effectLst>
                  <a:outerShdw blurRad="38100" dist="38100" dir="2700000" algn="tl">
                    <a:srgbClr val="000000">
                      <a:alpha val="43137"/>
                    </a:srgbClr>
                  </a:outerShdw>
                </a:effectLst>
              </a:rPr>
            </a:br>
            <a:r>
              <a:rPr lang="en-US" sz="2400" dirty="0">
                <a:solidFill>
                  <a:schemeClr val="accent2">
                    <a:lumMod val="75000"/>
                  </a:schemeClr>
                </a:solidFill>
                <a:effectLst>
                  <a:outerShdw blurRad="38100" dist="38100" dir="2700000" algn="tl">
                    <a:srgbClr val="000000">
                      <a:alpha val="43137"/>
                    </a:srgbClr>
                  </a:outerShdw>
                </a:effectLst>
              </a:rPr>
              <a:t>Former Vice President (Engineering) </a:t>
            </a:r>
            <a:br>
              <a:rPr lang="en-US" sz="2400" dirty="0">
                <a:solidFill>
                  <a:schemeClr val="accent2">
                    <a:lumMod val="75000"/>
                  </a:schemeClr>
                </a:solidFill>
                <a:effectLst>
                  <a:outerShdw blurRad="38100" dist="38100" dir="2700000" algn="tl">
                    <a:srgbClr val="000000">
                      <a:alpha val="43137"/>
                    </a:srgbClr>
                  </a:outerShdw>
                </a:effectLst>
              </a:rPr>
            </a:br>
            <a:r>
              <a:rPr lang="en-US" sz="2400" dirty="0">
                <a:solidFill>
                  <a:schemeClr val="accent2">
                    <a:lumMod val="75000"/>
                  </a:schemeClr>
                </a:solidFill>
                <a:effectLst>
                  <a:outerShdw blurRad="38100" dist="38100" dir="2700000" algn="tl">
                    <a:srgbClr val="000000">
                      <a:alpha val="43137"/>
                    </a:srgbClr>
                  </a:outerShdw>
                </a:effectLst>
              </a:rPr>
              <a:t>PSST (2017-19)</a:t>
            </a:r>
            <a:endParaRPr lang="en-US" sz="2400" dirty="0">
              <a:solidFill>
                <a:schemeClr val="accent2">
                  <a:lumMod val="75000"/>
                </a:schemeClr>
              </a:solidFill>
            </a:endParaRPr>
          </a:p>
        </p:txBody>
      </p:sp>
    </p:spTree>
    <p:extLst>
      <p:ext uri="{BB962C8B-B14F-4D97-AF65-F5344CB8AC3E}">
        <p14:creationId xmlns:p14="http://schemas.microsoft.com/office/powerpoint/2010/main" val="321383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F35100CB-3C46-433F-9DE5-5393FCA236AF}"/>
              </a:ext>
            </a:extLst>
          </p:cNvPr>
          <p:cNvGraphicFramePr/>
          <p:nvPr>
            <p:extLst>
              <p:ext uri="{D42A27DB-BD31-4B8C-83A1-F6EECF244321}">
                <p14:modId xmlns:p14="http://schemas.microsoft.com/office/powerpoint/2010/main" val="937622598"/>
              </p:ext>
            </p:extLst>
          </p:nvPr>
        </p:nvGraphicFramePr>
        <p:xfrm>
          <a:off x="553088" y="584774"/>
          <a:ext cx="11069782" cy="62732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600B215A-DD03-40C6-8545-C6CC34714BB2}"/>
              </a:ext>
            </a:extLst>
          </p:cNvPr>
          <p:cNvSpPr txBox="1"/>
          <p:nvPr/>
        </p:nvSpPr>
        <p:spPr>
          <a:xfrm>
            <a:off x="200526" y="0"/>
            <a:ext cx="11903242" cy="584775"/>
          </a:xfrm>
          <a:prstGeom prst="rect">
            <a:avLst/>
          </a:prstGeom>
          <a:noFill/>
        </p:spPr>
        <p:txBody>
          <a:bodyPr wrap="square" rtlCol="0">
            <a:spAutoFit/>
          </a:bodyPr>
          <a:lstStyle/>
          <a:p>
            <a:pPr algn="ctr" defTabSz="457200"/>
            <a:r>
              <a:rPr lang="en-US" sz="3200"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Comparison of purity drop Vs Extraction (Three – Years)</a:t>
            </a:r>
            <a:r>
              <a:rPr lang="en-US" sz="3200"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32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15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descr="Graph">
            <a:extLst>
              <a:ext uri="{FF2B5EF4-FFF2-40B4-BE49-F238E27FC236}">
                <a16:creationId xmlns:a16="http://schemas.microsoft.com/office/drawing/2014/main" xmlns="" id="{4F8339CB-596F-46C7-A612-EA1CB5750EDB}"/>
              </a:ext>
            </a:extLst>
          </p:cNvPr>
          <p:cNvGraphicFramePr>
            <a:graphicFrameLocks noGrp="1"/>
          </p:cNvGraphicFramePr>
          <p:nvPr>
            <p:ph idx="1"/>
            <p:extLst/>
          </p:nvPr>
        </p:nvGraphicFramePr>
        <p:xfrm>
          <a:off x="184902" y="950253"/>
          <a:ext cx="1867951" cy="4427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descr="Graph">
            <a:extLst>
              <a:ext uri="{FF2B5EF4-FFF2-40B4-BE49-F238E27FC236}">
                <a16:creationId xmlns:a16="http://schemas.microsoft.com/office/drawing/2014/main" xmlns="" id="{6B4A2464-33F6-4519-AEE3-B4DE2C22F2A3}"/>
              </a:ext>
            </a:extLst>
          </p:cNvPr>
          <p:cNvGraphicFramePr>
            <a:graphicFrameLocks/>
          </p:cNvGraphicFramePr>
          <p:nvPr>
            <p:extLst/>
          </p:nvPr>
        </p:nvGraphicFramePr>
        <p:xfrm>
          <a:off x="2129849" y="945075"/>
          <a:ext cx="1867951" cy="44277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5" descr="Graph">
            <a:extLst>
              <a:ext uri="{FF2B5EF4-FFF2-40B4-BE49-F238E27FC236}">
                <a16:creationId xmlns:a16="http://schemas.microsoft.com/office/drawing/2014/main" xmlns="" id="{32E4F63B-F87A-4E50-B10E-A877EB87A2CD}"/>
              </a:ext>
            </a:extLst>
          </p:cNvPr>
          <p:cNvGraphicFramePr>
            <a:graphicFrameLocks/>
          </p:cNvGraphicFramePr>
          <p:nvPr>
            <p:extLst/>
          </p:nvPr>
        </p:nvGraphicFramePr>
        <p:xfrm>
          <a:off x="4060778" y="945075"/>
          <a:ext cx="1867951" cy="44277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5" descr="Graph">
            <a:extLst>
              <a:ext uri="{FF2B5EF4-FFF2-40B4-BE49-F238E27FC236}">
                <a16:creationId xmlns:a16="http://schemas.microsoft.com/office/drawing/2014/main" xmlns="" id="{95A1E359-ED55-435D-852F-1D5E337D3640}"/>
              </a:ext>
            </a:extLst>
          </p:cNvPr>
          <p:cNvGraphicFramePr>
            <a:graphicFrameLocks/>
          </p:cNvGraphicFramePr>
          <p:nvPr>
            <p:extLst/>
          </p:nvPr>
        </p:nvGraphicFramePr>
        <p:xfrm>
          <a:off x="7922636" y="929139"/>
          <a:ext cx="1867951" cy="44277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2">
            <a:extLst>
              <a:ext uri="{FF2B5EF4-FFF2-40B4-BE49-F238E27FC236}">
                <a16:creationId xmlns:a16="http://schemas.microsoft.com/office/drawing/2014/main" xmlns="" id="{00B07600-7A8F-461E-B9FC-1ED9FC9AB9C0}"/>
              </a:ext>
            </a:extLst>
          </p:cNvPr>
          <p:cNvGraphicFramePr>
            <a:graphicFrameLocks noGrp="1"/>
          </p:cNvGraphicFramePr>
          <p:nvPr>
            <p:extLst>
              <p:ext uri="{D42A27DB-BD31-4B8C-83A1-F6EECF244321}">
                <p14:modId xmlns:p14="http://schemas.microsoft.com/office/powerpoint/2010/main" val="1005360753"/>
              </p:ext>
            </p:extLst>
          </p:nvPr>
        </p:nvGraphicFramePr>
        <p:xfrm>
          <a:off x="-3" y="5381918"/>
          <a:ext cx="12272211" cy="1476081"/>
        </p:xfrm>
        <a:graphic>
          <a:graphicData uri="http://schemas.openxmlformats.org/drawingml/2006/table">
            <a:tbl>
              <a:tblPr firstRow="1" bandRow="1">
                <a:tableStyleId>{5C22544A-7EE6-4342-B048-85BDC9FD1C3A}</a:tableStyleId>
              </a:tblPr>
              <a:tblGrid>
                <a:gridCol w="1215384">
                  <a:extLst>
                    <a:ext uri="{9D8B030D-6E8A-4147-A177-3AD203B41FA5}">
                      <a16:colId xmlns:a16="http://schemas.microsoft.com/office/drawing/2014/main" xmlns="" val="2309310517"/>
                    </a:ext>
                  </a:extLst>
                </a:gridCol>
                <a:gridCol w="966937">
                  <a:extLst>
                    <a:ext uri="{9D8B030D-6E8A-4147-A177-3AD203B41FA5}">
                      <a16:colId xmlns:a16="http://schemas.microsoft.com/office/drawing/2014/main" xmlns="" val="3088915818"/>
                    </a:ext>
                  </a:extLst>
                </a:gridCol>
                <a:gridCol w="966937">
                  <a:extLst>
                    <a:ext uri="{9D8B030D-6E8A-4147-A177-3AD203B41FA5}">
                      <a16:colId xmlns:a16="http://schemas.microsoft.com/office/drawing/2014/main" xmlns="" val="1243796051"/>
                    </a:ext>
                  </a:extLst>
                </a:gridCol>
                <a:gridCol w="966937">
                  <a:extLst>
                    <a:ext uri="{9D8B030D-6E8A-4147-A177-3AD203B41FA5}">
                      <a16:colId xmlns:a16="http://schemas.microsoft.com/office/drawing/2014/main" xmlns="" val="3443348291"/>
                    </a:ext>
                  </a:extLst>
                </a:gridCol>
                <a:gridCol w="966937">
                  <a:extLst>
                    <a:ext uri="{9D8B030D-6E8A-4147-A177-3AD203B41FA5}">
                      <a16:colId xmlns:a16="http://schemas.microsoft.com/office/drawing/2014/main" xmlns="" val="954557204"/>
                    </a:ext>
                  </a:extLst>
                </a:gridCol>
                <a:gridCol w="1098129">
                  <a:extLst>
                    <a:ext uri="{9D8B030D-6E8A-4147-A177-3AD203B41FA5}">
                      <a16:colId xmlns:a16="http://schemas.microsoft.com/office/drawing/2014/main" xmlns="" val="2207275674"/>
                    </a:ext>
                  </a:extLst>
                </a:gridCol>
                <a:gridCol w="1111601">
                  <a:extLst>
                    <a:ext uri="{9D8B030D-6E8A-4147-A177-3AD203B41FA5}">
                      <a16:colId xmlns:a16="http://schemas.microsoft.com/office/drawing/2014/main" xmlns="" val="4266325979"/>
                    </a:ext>
                  </a:extLst>
                </a:gridCol>
                <a:gridCol w="1111601">
                  <a:extLst>
                    <a:ext uri="{9D8B030D-6E8A-4147-A177-3AD203B41FA5}">
                      <a16:colId xmlns:a16="http://schemas.microsoft.com/office/drawing/2014/main" xmlns="" val="30329173"/>
                    </a:ext>
                  </a:extLst>
                </a:gridCol>
                <a:gridCol w="966937">
                  <a:extLst>
                    <a:ext uri="{9D8B030D-6E8A-4147-A177-3AD203B41FA5}">
                      <a16:colId xmlns:a16="http://schemas.microsoft.com/office/drawing/2014/main" xmlns="" val="4116451294"/>
                    </a:ext>
                  </a:extLst>
                </a:gridCol>
                <a:gridCol w="966937">
                  <a:extLst>
                    <a:ext uri="{9D8B030D-6E8A-4147-A177-3AD203B41FA5}">
                      <a16:colId xmlns:a16="http://schemas.microsoft.com/office/drawing/2014/main" xmlns="" val="1442065700"/>
                    </a:ext>
                  </a:extLst>
                </a:gridCol>
                <a:gridCol w="966937">
                  <a:extLst>
                    <a:ext uri="{9D8B030D-6E8A-4147-A177-3AD203B41FA5}">
                      <a16:colId xmlns:a16="http://schemas.microsoft.com/office/drawing/2014/main" xmlns="" val="2590282439"/>
                    </a:ext>
                  </a:extLst>
                </a:gridCol>
                <a:gridCol w="966937">
                  <a:extLst>
                    <a:ext uri="{9D8B030D-6E8A-4147-A177-3AD203B41FA5}">
                      <a16:colId xmlns:a16="http://schemas.microsoft.com/office/drawing/2014/main" xmlns="" val="184495331"/>
                    </a:ext>
                  </a:extLst>
                </a:gridCol>
              </a:tblGrid>
              <a:tr h="492027">
                <a:tc gridSpan="2">
                  <a:txBody>
                    <a:bodyPr/>
                    <a:lstStyle/>
                    <a:p>
                      <a:pPr algn="ctr"/>
                      <a:r>
                        <a:rPr lang="en-US" sz="1600" dirty="0">
                          <a:solidFill>
                            <a:schemeClr val="tx1"/>
                          </a:solidFill>
                          <a:latin typeface="Calibri" panose="020F0502020204030204" pitchFamily="34" charset="0"/>
                          <a:cs typeface="Calibri" panose="020F0502020204030204" pitchFamily="34" charset="0"/>
                        </a:rPr>
                        <a:t>Cane Crushing (</a:t>
                      </a:r>
                      <a:r>
                        <a:rPr lang="en-US" sz="1600" dirty="0" smtClean="0">
                          <a:solidFill>
                            <a:schemeClr val="tx1"/>
                          </a:solidFill>
                          <a:latin typeface="Calibri" panose="020F0502020204030204" pitchFamily="34" charset="0"/>
                          <a:cs typeface="Calibri" panose="020F0502020204030204" pitchFamily="34" charset="0"/>
                        </a:rPr>
                        <a:t>MT)</a:t>
                      </a:r>
                      <a:endParaRPr lang="en-US" sz="1600" dirty="0">
                        <a:solidFill>
                          <a:schemeClr val="tx1"/>
                        </a:solidFill>
                        <a:latin typeface="Calibri" panose="020F0502020204030204" pitchFamily="34" charset="0"/>
                        <a:cs typeface="Calibri" panose="020F0502020204030204" pitchFamily="34" charset="0"/>
                      </a:endParaRPr>
                    </a:p>
                  </a:txBody>
                  <a:tcPr anchor="ctr"/>
                </a:tc>
                <a:tc hMerge="1">
                  <a:txBody>
                    <a:bodyPr/>
                    <a:lstStyle/>
                    <a:p>
                      <a:pPr algn="ctr"/>
                      <a:endParaRPr lang="en-US" sz="1200" dirty="0">
                        <a:solidFill>
                          <a:schemeClr val="tx1"/>
                        </a:solidFill>
                        <a:latin typeface="+mn-lt"/>
                      </a:endParaRPr>
                    </a:p>
                  </a:txBody>
                  <a:tcPr anchor="ctr"/>
                </a:tc>
                <a:tc gridSpan="2">
                  <a:txBody>
                    <a:bodyPr/>
                    <a:lstStyle/>
                    <a:p>
                      <a:pPr algn="ctr"/>
                      <a:r>
                        <a:rPr lang="en-US" sz="1600" dirty="0">
                          <a:solidFill>
                            <a:schemeClr val="tx1"/>
                          </a:solidFill>
                          <a:latin typeface="Calibri" panose="020F0502020204030204" pitchFamily="34" charset="0"/>
                          <a:cs typeface="Calibri" panose="020F0502020204030204" pitchFamily="34" charset="0"/>
                        </a:rPr>
                        <a:t>Steam % Cane</a:t>
                      </a:r>
                    </a:p>
                  </a:txBody>
                  <a:tcPr anchor="ctr"/>
                </a:tc>
                <a:tc hMerge="1">
                  <a:txBody>
                    <a:bodyPr/>
                    <a:lstStyle/>
                    <a:p>
                      <a:pPr algn="ctr"/>
                      <a:endParaRPr lang="en-US" sz="1200" dirty="0">
                        <a:solidFill>
                          <a:schemeClr val="tx1"/>
                        </a:solidFill>
                        <a:latin typeface="+mn-lt"/>
                      </a:endParaRPr>
                    </a:p>
                  </a:txBody>
                  <a:tcPr anchor="ctr"/>
                </a:tc>
                <a:tc gridSpan="2">
                  <a:txBody>
                    <a:bodyPr/>
                    <a:lstStyle/>
                    <a:p>
                      <a:pPr algn="ctr"/>
                      <a:r>
                        <a:rPr lang="en-US" sz="1600" dirty="0">
                          <a:solidFill>
                            <a:schemeClr val="tx1"/>
                          </a:solidFill>
                          <a:latin typeface="Calibri" panose="020F0502020204030204" pitchFamily="34" charset="0"/>
                          <a:cs typeface="Calibri" panose="020F0502020204030204" pitchFamily="34" charset="0"/>
                        </a:rPr>
                        <a:t>Capacity </a:t>
                      </a:r>
                      <a:r>
                        <a:rPr lang="en-US" sz="1600" dirty="0" smtClean="0">
                          <a:solidFill>
                            <a:schemeClr val="tx1"/>
                          </a:solidFill>
                          <a:latin typeface="Calibri" panose="020F0502020204030204" pitchFamily="34" charset="0"/>
                          <a:cs typeface="Calibri" panose="020F0502020204030204" pitchFamily="34" charset="0"/>
                        </a:rPr>
                        <a:t>Utilization %</a:t>
                      </a:r>
                      <a:endParaRPr lang="en-US" sz="1600" dirty="0">
                        <a:solidFill>
                          <a:schemeClr val="tx1"/>
                        </a:solidFill>
                        <a:latin typeface="Calibri" panose="020F0502020204030204" pitchFamily="34" charset="0"/>
                        <a:cs typeface="Calibri" panose="020F0502020204030204" pitchFamily="34" charset="0"/>
                      </a:endParaRPr>
                    </a:p>
                  </a:txBody>
                  <a:tcPr anchor="ctr"/>
                </a:tc>
                <a:tc hMerge="1">
                  <a:txBody>
                    <a:bodyPr/>
                    <a:lstStyle/>
                    <a:p>
                      <a:pPr algn="ctr"/>
                      <a:endParaRPr lang="en-US" sz="1200" dirty="0">
                        <a:solidFill>
                          <a:schemeClr val="tx1"/>
                        </a:solidFill>
                        <a:latin typeface="+mn-lt"/>
                      </a:endParaRPr>
                    </a:p>
                  </a:txBody>
                  <a:tcPr anchor="ctr"/>
                </a:tc>
                <a:tc gridSpan="2">
                  <a:txBody>
                    <a:bodyPr/>
                    <a:lstStyle/>
                    <a:p>
                      <a:pPr algn="ctr"/>
                      <a:r>
                        <a:rPr lang="en-US" sz="1600" dirty="0">
                          <a:solidFill>
                            <a:schemeClr val="tx1"/>
                          </a:solidFill>
                          <a:latin typeface="Calibri" panose="020F0502020204030204" pitchFamily="34" charset="0"/>
                          <a:cs typeface="Calibri" panose="020F0502020204030204" pitchFamily="34" charset="0"/>
                        </a:rPr>
                        <a:t>Bagasse Saving (</a:t>
                      </a:r>
                      <a:r>
                        <a:rPr lang="en-US" sz="1600" dirty="0" smtClean="0">
                          <a:solidFill>
                            <a:schemeClr val="tx1"/>
                          </a:solidFill>
                          <a:latin typeface="Calibri" panose="020F0502020204030204" pitchFamily="34" charset="0"/>
                          <a:cs typeface="Calibri" panose="020F0502020204030204" pitchFamily="34" charset="0"/>
                        </a:rPr>
                        <a:t>MT)</a:t>
                      </a:r>
                      <a:endParaRPr lang="en-US" sz="1600" dirty="0">
                        <a:solidFill>
                          <a:schemeClr val="tx1"/>
                        </a:solidFill>
                        <a:latin typeface="Calibri" panose="020F0502020204030204" pitchFamily="34" charset="0"/>
                        <a:cs typeface="Calibri" panose="020F0502020204030204" pitchFamily="34" charset="0"/>
                      </a:endParaRPr>
                    </a:p>
                  </a:txBody>
                  <a:tcPr anchor="ctr"/>
                </a:tc>
                <a:tc hMerge="1">
                  <a:txBody>
                    <a:bodyPr/>
                    <a:lstStyle/>
                    <a:p>
                      <a:pPr algn="ctr"/>
                      <a:endParaRPr lang="en-US" sz="1200" dirty="0">
                        <a:solidFill>
                          <a:schemeClr val="tx1"/>
                        </a:solidFill>
                        <a:latin typeface="+mn-lt"/>
                      </a:endParaRPr>
                    </a:p>
                  </a:txBody>
                  <a:tcPr anchor="ctr"/>
                </a:tc>
                <a:tc gridSpan="2">
                  <a:txBody>
                    <a:bodyPr/>
                    <a:lstStyle/>
                    <a:p>
                      <a:pPr algn="ctr"/>
                      <a:r>
                        <a:rPr lang="en-US" sz="1600" dirty="0">
                          <a:solidFill>
                            <a:schemeClr val="tx1"/>
                          </a:solidFill>
                          <a:latin typeface="Calibri" panose="020F0502020204030204" pitchFamily="34" charset="0"/>
                          <a:cs typeface="Calibri" panose="020F0502020204030204" pitchFamily="34" charset="0"/>
                        </a:rPr>
                        <a:t>Bagasse Saving %</a:t>
                      </a:r>
                    </a:p>
                  </a:txBody>
                  <a:tcPr anchor="ctr"/>
                </a:tc>
                <a:tc hMerge="1">
                  <a:txBody>
                    <a:bodyPr/>
                    <a:lstStyle/>
                    <a:p>
                      <a:pPr algn="ctr"/>
                      <a:endParaRPr lang="en-US" sz="1200" dirty="0">
                        <a:solidFill>
                          <a:schemeClr val="tx1"/>
                        </a:solidFill>
                        <a:latin typeface="+mn-lt"/>
                      </a:endParaRPr>
                    </a:p>
                  </a:txBody>
                  <a:tcPr anchor="ctr"/>
                </a:tc>
                <a:tc gridSpan="2">
                  <a:txBody>
                    <a:bodyPr/>
                    <a:lstStyle/>
                    <a:p>
                      <a:pPr algn="ctr"/>
                      <a:r>
                        <a:rPr lang="en-US" sz="1600" dirty="0">
                          <a:solidFill>
                            <a:schemeClr val="tx1"/>
                          </a:solidFill>
                          <a:latin typeface="Calibri" panose="020F0502020204030204" pitchFamily="34" charset="0"/>
                          <a:cs typeface="Calibri" panose="020F0502020204030204" pitchFamily="34" charset="0"/>
                        </a:rPr>
                        <a:t>Boiler </a:t>
                      </a:r>
                      <a:r>
                        <a:rPr lang="en-US" sz="1600" dirty="0" smtClean="0">
                          <a:solidFill>
                            <a:schemeClr val="tx1"/>
                          </a:solidFill>
                          <a:latin typeface="Calibri" panose="020F0502020204030204" pitchFamily="34" charset="0"/>
                          <a:cs typeface="Calibri" panose="020F0502020204030204" pitchFamily="34" charset="0"/>
                        </a:rPr>
                        <a:t>Efficiency %</a:t>
                      </a:r>
                      <a:endParaRPr lang="en-US" sz="1600" dirty="0">
                        <a:solidFill>
                          <a:schemeClr val="tx1"/>
                        </a:solidFill>
                        <a:latin typeface="Calibri" panose="020F0502020204030204" pitchFamily="34" charset="0"/>
                        <a:cs typeface="Calibri" panose="020F0502020204030204" pitchFamily="34" charset="0"/>
                      </a:endParaRPr>
                    </a:p>
                  </a:txBody>
                  <a:tcPr anchor="ctr"/>
                </a:tc>
                <a:tc hMerge="1">
                  <a:txBody>
                    <a:bodyPr/>
                    <a:lstStyle/>
                    <a:p>
                      <a:pPr algn="ctr"/>
                      <a:endParaRPr lang="en-US"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2435902748"/>
                  </a:ext>
                </a:extLst>
              </a:tr>
              <a:tr h="492027">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6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Calibri" panose="020F0502020204030204" pitchFamily="34" charset="0"/>
                          <a:cs typeface="Calibri" panose="020F0502020204030204" pitchFamily="34" charset="0"/>
                        </a:rPr>
                        <a:t>2022-23</a:t>
                      </a:r>
                    </a:p>
                  </a:txBody>
                  <a:tcPr anchor="ctr"/>
                </a:tc>
                <a:extLst>
                  <a:ext uri="{0D108BD9-81ED-4DB2-BD59-A6C34878D82A}">
                    <a16:rowId xmlns:a16="http://schemas.microsoft.com/office/drawing/2014/main" xmlns="" val="756388098"/>
                  </a:ext>
                </a:extLst>
              </a:tr>
              <a:tr h="492027">
                <a:tc>
                  <a:txBody>
                    <a:bodyPr/>
                    <a:lstStyle/>
                    <a:p>
                      <a:pPr algn="ctr"/>
                      <a:r>
                        <a:rPr lang="en-US" sz="1600" dirty="0">
                          <a:solidFill>
                            <a:schemeClr val="tx1"/>
                          </a:solidFill>
                          <a:latin typeface="Calibri" panose="020F0502020204030204" pitchFamily="34" charset="0"/>
                          <a:cs typeface="Calibri" panose="020F0502020204030204" pitchFamily="34" charset="0"/>
                        </a:rPr>
                        <a:t>1046842.10</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963578</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44.63</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40.64</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80.015</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88.268</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28711.481</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38232.544</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9.37</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13.94</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75.86</a:t>
                      </a:r>
                    </a:p>
                  </a:txBody>
                  <a:tcPr anchor="ctr"/>
                </a:tc>
                <a:tc>
                  <a:txBody>
                    <a:bodyPr/>
                    <a:lstStyle/>
                    <a:p>
                      <a:pPr algn="ctr"/>
                      <a:r>
                        <a:rPr lang="en-US" sz="1600" dirty="0">
                          <a:solidFill>
                            <a:schemeClr val="tx1"/>
                          </a:solidFill>
                          <a:latin typeface="Calibri" panose="020F0502020204030204" pitchFamily="34" charset="0"/>
                          <a:cs typeface="Calibri" panose="020F0502020204030204" pitchFamily="34" charset="0"/>
                        </a:rPr>
                        <a:t>77.01</a:t>
                      </a:r>
                    </a:p>
                  </a:txBody>
                  <a:tcPr anchor="ctr"/>
                </a:tc>
                <a:extLst>
                  <a:ext uri="{0D108BD9-81ED-4DB2-BD59-A6C34878D82A}">
                    <a16:rowId xmlns:a16="http://schemas.microsoft.com/office/drawing/2014/main" xmlns="" val="474956748"/>
                  </a:ext>
                </a:extLst>
              </a:tr>
            </a:tbl>
          </a:graphicData>
        </a:graphic>
      </p:graphicFrame>
      <p:graphicFrame>
        <p:nvGraphicFramePr>
          <p:cNvPr id="13" name="Content Placeholder 5" descr="Graph">
            <a:extLst>
              <a:ext uri="{FF2B5EF4-FFF2-40B4-BE49-F238E27FC236}">
                <a16:creationId xmlns:a16="http://schemas.microsoft.com/office/drawing/2014/main" xmlns="" id="{42AF0B3F-57CF-4E1A-B128-67B1E5E8AD3E}"/>
              </a:ext>
            </a:extLst>
          </p:cNvPr>
          <p:cNvGraphicFramePr>
            <a:graphicFrameLocks/>
          </p:cNvGraphicFramePr>
          <p:nvPr>
            <p:extLst/>
          </p:nvPr>
        </p:nvGraphicFramePr>
        <p:xfrm>
          <a:off x="5991707" y="940735"/>
          <a:ext cx="1867951" cy="4386858"/>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xmlns="" id="{A6A2E6F8-7692-4547-A596-B2097F904CCA}"/>
              </a:ext>
            </a:extLst>
          </p:cNvPr>
          <p:cNvSpPr/>
          <p:nvPr/>
        </p:nvSpPr>
        <p:spPr>
          <a:xfrm>
            <a:off x="186613" y="36775"/>
            <a:ext cx="11859208" cy="646331"/>
          </a:xfrm>
          <a:prstGeom prst="rect">
            <a:avLst/>
          </a:prstGeom>
        </p:spPr>
        <p:txBody>
          <a:bodyPr wrap="square">
            <a:spAutoFit/>
          </a:bodyPr>
          <a:lstStyle/>
          <a:p>
            <a:pPr algn="ctr" defTabSz="457200"/>
            <a:r>
              <a:rPr lang="en-US" b="1" dirty="0">
                <a:solidFill>
                  <a:schemeClr val="accent2">
                    <a:lumMod val="75000"/>
                  </a:schemeClr>
                </a:solidFill>
                <a:effectLst>
                  <a:outerShdw blurRad="38100" dist="38100" dir="2700000" algn="tl">
                    <a:srgbClr val="000000">
                      <a:alpha val="43137"/>
                    </a:srgbClr>
                  </a:outerShdw>
                </a:effectLst>
              </a:rPr>
              <a:t>Comparison of Capacity Utilization Vs  Steam on Cane &amp; Bagasse Saving </a:t>
            </a:r>
            <a:r>
              <a:rPr lang="en-US" b="1" dirty="0" smtClean="0">
                <a:solidFill>
                  <a:schemeClr val="accent2">
                    <a:lumMod val="75000"/>
                  </a:schemeClr>
                </a:solidFill>
                <a:effectLst>
                  <a:outerShdw blurRad="38100" dist="38100" dir="2700000" algn="tl">
                    <a:srgbClr val="000000">
                      <a:alpha val="43137"/>
                    </a:srgbClr>
                  </a:outerShdw>
                </a:effectLst>
              </a:rPr>
              <a:t>with Boiler efficiency </a:t>
            </a:r>
          </a:p>
          <a:p>
            <a:pPr algn="ctr" defTabSz="457200"/>
            <a:r>
              <a:rPr lang="en-US" b="1" dirty="0" smtClean="0">
                <a:solidFill>
                  <a:schemeClr val="accent2">
                    <a:lumMod val="75000"/>
                  </a:schemeClr>
                </a:solidFill>
                <a:effectLst>
                  <a:outerShdw blurRad="38100" dist="38100" dir="2700000" algn="tl">
                    <a:srgbClr val="000000">
                      <a:alpha val="43137"/>
                    </a:srgbClr>
                  </a:outerShdw>
                </a:effectLst>
              </a:rPr>
              <a:t>(2021-22 </a:t>
            </a:r>
            <a:r>
              <a:rPr lang="en-US" b="1" dirty="0">
                <a:solidFill>
                  <a:schemeClr val="accent2">
                    <a:lumMod val="75000"/>
                  </a:schemeClr>
                </a:solidFill>
                <a:effectLst>
                  <a:outerShdw blurRad="38100" dist="38100" dir="2700000" algn="tl">
                    <a:srgbClr val="000000">
                      <a:alpha val="43137"/>
                    </a:srgbClr>
                  </a:outerShdw>
                </a:effectLst>
              </a:rPr>
              <a:t>&amp; 2022-23)</a:t>
            </a:r>
          </a:p>
        </p:txBody>
      </p:sp>
      <p:graphicFrame>
        <p:nvGraphicFramePr>
          <p:cNvPr id="16" name="Chart 15">
            <a:extLst>
              <a:ext uri="{FF2B5EF4-FFF2-40B4-BE49-F238E27FC236}">
                <a16:creationId xmlns:a16="http://schemas.microsoft.com/office/drawing/2014/main" xmlns="" id="{60E5A363-4F51-4DDB-AF94-4C0BF9B3AE7B}"/>
              </a:ext>
            </a:extLst>
          </p:cNvPr>
          <p:cNvGraphicFramePr/>
          <p:nvPr>
            <p:extLst>
              <p:ext uri="{D42A27DB-BD31-4B8C-83A1-F6EECF244321}">
                <p14:modId xmlns:p14="http://schemas.microsoft.com/office/powerpoint/2010/main" val="1988508382"/>
              </p:ext>
            </p:extLst>
          </p:nvPr>
        </p:nvGraphicFramePr>
        <p:xfrm>
          <a:off x="1844670" y="1014901"/>
          <a:ext cx="2051068" cy="44277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xmlns="" id="{0F005084-0597-4E8C-901D-2023AD76CD6F}"/>
              </a:ext>
            </a:extLst>
          </p:cNvPr>
          <p:cNvGraphicFramePr/>
          <p:nvPr>
            <p:extLst>
              <p:ext uri="{D42A27DB-BD31-4B8C-83A1-F6EECF244321}">
                <p14:modId xmlns:p14="http://schemas.microsoft.com/office/powerpoint/2010/main" val="1919083294"/>
              </p:ext>
            </p:extLst>
          </p:nvPr>
        </p:nvGraphicFramePr>
        <p:xfrm>
          <a:off x="3603731" y="714929"/>
          <a:ext cx="2230872" cy="48384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a:extLst>
              <a:ext uri="{FF2B5EF4-FFF2-40B4-BE49-F238E27FC236}">
                <a16:creationId xmlns:a16="http://schemas.microsoft.com/office/drawing/2014/main" xmlns="" id="{DE72B1A4-2735-4B16-9D20-D892719507C3}"/>
              </a:ext>
            </a:extLst>
          </p:cNvPr>
          <p:cNvGraphicFramePr/>
          <p:nvPr>
            <p:extLst>
              <p:ext uri="{D42A27DB-BD31-4B8C-83A1-F6EECF244321}">
                <p14:modId xmlns:p14="http://schemas.microsoft.com/office/powerpoint/2010/main" val="4109209673"/>
              </p:ext>
            </p:extLst>
          </p:nvPr>
        </p:nvGraphicFramePr>
        <p:xfrm>
          <a:off x="5523897" y="1062968"/>
          <a:ext cx="2341762" cy="44904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Chart 18">
            <a:extLst>
              <a:ext uri="{FF2B5EF4-FFF2-40B4-BE49-F238E27FC236}">
                <a16:creationId xmlns:a16="http://schemas.microsoft.com/office/drawing/2014/main" xmlns="" id="{1E835399-49A0-43C3-A801-302D11ED0775}"/>
              </a:ext>
            </a:extLst>
          </p:cNvPr>
          <p:cNvGraphicFramePr/>
          <p:nvPr>
            <p:extLst>
              <p:ext uri="{D42A27DB-BD31-4B8C-83A1-F6EECF244321}">
                <p14:modId xmlns:p14="http://schemas.microsoft.com/office/powerpoint/2010/main" val="3707541117"/>
              </p:ext>
            </p:extLst>
          </p:nvPr>
        </p:nvGraphicFramePr>
        <p:xfrm>
          <a:off x="7736601" y="1062968"/>
          <a:ext cx="2051068" cy="449043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 name="Chart 19">
            <a:extLst>
              <a:ext uri="{FF2B5EF4-FFF2-40B4-BE49-F238E27FC236}">
                <a16:creationId xmlns:a16="http://schemas.microsoft.com/office/drawing/2014/main" xmlns="" id="{5CB0E4B8-FE8B-46B8-9132-4466FCEA51E8}"/>
              </a:ext>
            </a:extLst>
          </p:cNvPr>
          <p:cNvGraphicFramePr>
            <a:graphicFrameLocks/>
          </p:cNvGraphicFramePr>
          <p:nvPr>
            <p:extLst>
              <p:ext uri="{D42A27DB-BD31-4B8C-83A1-F6EECF244321}">
                <p14:modId xmlns:p14="http://schemas.microsoft.com/office/powerpoint/2010/main" val="2031489595"/>
              </p:ext>
            </p:extLst>
          </p:nvPr>
        </p:nvGraphicFramePr>
        <p:xfrm>
          <a:off x="-137198" y="839467"/>
          <a:ext cx="2184418" cy="460711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 name="Content Placeholder 5" descr="Graph">
            <a:extLst>
              <a:ext uri="{FF2B5EF4-FFF2-40B4-BE49-F238E27FC236}">
                <a16:creationId xmlns:a16="http://schemas.microsoft.com/office/drawing/2014/main" xmlns="" id="{34DD5789-3FB3-47E4-B452-0AEDCE684FA4}"/>
              </a:ext>
            </a:extLst>
          </p:cNvPr>
          <p:cNvGraphicFramePr>
            <a:graphicFrameLocks/>
          </p:cNvGraphicFramePr>
          <p:nvPr>
            <p:extLst/>
          </p:nvPr>
        </p:nvGraphicFramePr>
        <p:xfrm>
          <a:off x="9853565" y="921171"/>
          <a:ext cx="1867951" cy="442777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5" name="Chart 14">
            <a:extLst>
              <a:ext uri="{FF2B5EF4-FFF2-40B4-BE49-F238E27FC236}">
                <a16:creationId xmlns:a16="http://schemas.microsoft.com/office/drawing/2014/main" xmlns="" id="{B1B96374-E0EF-43A0-999A-47E805369DFD}"/>
              </a:ext>
            </a:extLst>
          </p:cNvPr>
          <p:cNvGraphicFramePr/>
          <p:nvPr>
            <p:extLst>
              <p:ext uri="{D42A27DB-BD31-4B8C-83A1-F6EECF244321}">
                <p14:modId xmlns:p14="http://schemas.microsoft.com/office/powerpoint/2010/main" val="3908829005"/>
              </p:ext>
            </p:extLst>
          </p:nvPr>
        </p:nvGraphicFramePr>
        <p:xfrm>
          <a:off x="9670448" y="1062968"/>
          <a:ext cx="2051068" cy="4490431"/>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388328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descr="Graph">
            <a:extLst>
              <a:ext uri="{FF2B5EF4-FFF2-40B4-BE49-F238E27FC236}">
                <a16:creationId xmlns:a16="http://schemas.microsoft.com/office/drawing/2014/main" xmlns="" id="{4F8339CB-596F-46C7-A612-EA1CB5750EDB}"/>
              </a:ext>
            </a:extLst>
          </p:cNvPr>
          <p:cNvGraphicFramePr>
            <a:graphicFrameLocks noGrp="1"/>
          </p:cNvGraphicFramePr>
          <p:nvPr>
            <p:ph idx="1"/>
            <p:extLst>
              <p:ext uri="{D42A27DB-BD31-4B8C-83A1-F6EECF244321}">
                <p14:modId xmlns:p14="http://schemas.microsoft.com/office/powerpoint/2010/main" val="4012615574"/>
              </p:ext>
            </p:extLst>
          </p:nvPr>
        </p:nvGraphicFramePr>
        <p:xfrm>
          <a:off x="1009591" y="995034"/>
          <a:ext cx="1867951" cy="4427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descr="Graph">
            <a:extLst>
              <a:ext uri="{FF2B5EF4-FFF2-40B4-BE49-F238E27FC236}">
                <a16:creationId xmlns:a16="http://schemas.microsoft.com/office/drawing/2014/main" xmlns="" id="{6B4A2464-33F6-4519-AEE3-B4DE2C22F2A3}"/>
              </a:ext>
            </a:extLst>
          </p:cNvPr>
          <p:cNvGraphicFramePr>
            <a:graphicFrameLocks/>
          </p:cNvGraphicFramePr>
          <p:nvPr>
            <p:extLst>
              <p:ext uri="{D42A27DB-BD31-4B8C-83A1-F6EECF244321}">
                <p14:modId xmlns:p14="http://schemas.microsoft.com/office/powerpoint/2010/main" val="2458241294"/>
              </p:ext>
            </p:extLst>
          </p:nvPr>
        </p:nvGraphicFramePr>
        <p:xfrm>
          <a:off x="3743141" y="1003208"/>
          <a:ext cx="1867951" cy="44277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5" descr="Graph">
            <a:extLst>
              <a:ext uri="{FF2B5EF4-FFF2-40B4-BE49-F238E27FC236}">
                <a16:creationId xmlns:a16="http://schemas.microsoft.com/office/drawing/2014/main" xmlns="" id="{32E4F63B-F87A-4E50-B10E-A877EB87A2CD}"/>
              </a:ext>
            </a:extLst>
          </p:cNvPr>
          <p:cNvGraphicFramePr>
            <a:graphicFrameLocks/>
          </p:cNvGraphicFramePr>
          <p:nvPr>
            <p:extLst>
              <p:ext uri="{D42A27DB-BD31-4B8C-83A1-F6EECF244321}">
                <p14:modId xmlns:p14="http://schemas.microsoft.com/office/powerpoint/2010/main" val="1717509083"/>
              </p:ext>
            </p:extLst>
          </p:nvPr>
        </p:nvGraphicFramePr>
        <p:xfrm>
          <a:off x="6580909" y="995034"/>
          <a:ext cx="1867951" cy="44277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5" descr="Graph">
            <a:extLst>
              <a:ext uri="{FF2B5EF4-FFF2-40B4-BE49-F238E27FC236}">
                <a16:creationId xmlns:a16="http://schemas.microsoft.com/office/drawing/2014/main" xmlns="" id="{95A1E359-ED55-435D-852F-1D5E337D3640}"/>
              </a:ext>
            </a:extLst>
          </p:cNvPr>
          <p:cNvGraphicFramePr>
            <a:graphicFrameLocks/>
          </p:cNvGraphicFramePr>
          <p:nvPr>
            <p:extLst/>
          </p:nvPr>
        </p:nvGraphicFramePr>
        <p:xfrm>
          <a:off x="9210241" y="1003208"/>
          <a:ext cx="1867951" cy="44277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6">
            <a:extLst>
              <a:ext uri="{FF2B5EF4-FFF2-40B4-BE49-F238E27FC236}">
                <a16:creationId xmlns:a16="http://schemas.microsoft.com/office/drawing/2014/main" xmlns="" id="{B798907A-9080-45EF-817F-D70022809397}"/>
              </a:ext>
            </a:extLst>
          </p:cNvPr>
          <p:cNvGraphicFramePr>
            <a:graphicFrameLocks noGrp="1"/>
          </p:cNvGraphicFramePr>
          <p:nvPr>
            <p:extLst>
              <p:ext uri="{D42A27DB-BD31-4B8C-83A1-F6EECF244321}">
                <p14:modId xmlns:p14="http://schemas.microsoft.com/office/powerpoint/2010/main" val="3044825517"/>
              </p:ext>
            </p:extLst>
          </p:nvPr>
        </p:nvGraphicFramePr>
        <p:xfrm>
          <a:off x="789709" y="5359555"/>
          <a:ext cx="10359552" cy="1685301"/>
        </p:xfrm>
        <a:graphic>
          <a:graphicData uri="http://schemas.openxmlformats.org/drawingml/2006/table">
            <a:tbl>
              <a:tblPr firstRow="1" bandRow="1">
                <a:tableStyleId>{5C22544A-7EE6-4342-B048-85BDC9FD1C3A}</a:tableStyleId>
              </a:tblPr>
              <a:tblGrid>
                <a:gridCol w="1294944">
                  <a:extLst>
                    <a:ext uri="{9D8B030D-6E8A-4147-A177-3AD203B41FA5}">
                      <a16:colId xmlns:a16="http://schemas.microsoft.com/office/drawing/2014/main" xmlns="" val="1704146661"/>
                    </a:ext>
                  </a:extLst>
                </a:gridCol>
                <a:gridCol w="1294944">
                  <a:extLst>
                    <a:ext uri="{9D8B030D-6E8A-4147-A177-3AD203B41FA5}">
                      <a16:colId xmlns:a16="http://schemas.microsoft.com/office/drawing/2014/main" xmlns="" val="1822190351"/>
                    </a:ext>
                  </a:extLst>
                </a:gridCol>
                <a:gridCol w="1294944">
                  <a:extLst>
                    <a:ext uri="{9D8B030D-6E8A-4147-A177-3AD203B41FA5}">
                      <a16:colId xmlns:a16="http://schemas.microsoft.com/office/drawing/2014/main" xmlns="" val="2979161200"/>
                    </a:ext>
                  </a:extLst>
                </a:gridCol>
                <a:gridCol w="1294944">
                  <a:extLst>
                    <a:ext uri="{9D8B030D-6E8A-4147-A177-3AD203B41FA5}">
                      <a16:colId xmlns:a16="http://schemas.microsoft.com/office/drawing/2014/main" xmlns="" val="252998958"/>
                    </a:ext>
                  </a:extLst>
                </a:gridCol>
                <a:gridCol w="1294944">
                  <a:extLst>
                    <a:ext uri="{9D8B030D-6E8A-4147-A177-3AD203B41FA5}">
                      <a16:colId xmlns:a16="http://schemas.microsoft.com/office/drawing/2014/main" xmlns="" val="3399640418"/>
                    </a:ext>
                  </a:extLst>
                </a:gridCol>
                <a:gridCol w="1294944">
                  <a:extLst>
                    <a:ext uri="{9D8B030D-6E8A-4147-A177-3AD203B41FA5}">
                      <a16:colId xmlns:a16="http://schemas.microsoft.com/office/drawing/2014/main" xmlns="" val="1533830389"/>
                    </a:ext>
                  </a:extLst>
                </a:gridCol>
                <a:gridCol w="1294944">
                  <a:extLst>
                    <a:ext uri="{9D8B030D-6E8A-4147-A177-3AD203B41FA5}">
                      <a16:colId xmlns:a16="http://schemas.microsoft.com/office/drawing/2014/main" xmlns="" val="2078866537"/>
                    </a:ext>
                  </a:extLst>
                </a:gridCol>
                <a:gridCol w="1294944">
                  <a:extLst>
                    <a:ext uri="{9D8B030D-6E8A-4147-A177-3AD203B41FA5}">
                      <a16:colId xmlns:a16="http://schemas.microsoft.com/office/drawing/2014/main" xmlns="" val="3051617232"/>
                    </a:ext>
                  </a:extLst>
                </a:gridCol>
              </a:tblGrid>
              <a:tr h="555918">
                <a:tc gridSpan="2">
                  <a:txBody>
                    <a:bodyPr/>
                    <a:lstStyle/>
                    <a:p>
                      <a:pPr algn="ctr"/>
                      <a:r>
                        <a:rPr lang="en-US" sz="1400" b="1" dirty="0">
                          <a:solidFill>
                            <a:schemeClr val="tx1"/>
                          </a:solidFill>
                          <a:latin typeface="Calibri" panose="020F0502020204030204" pitchFamily="34" charset="0"/>
                          <a:cs typeface="Calibri" panose="020F0502020204030204" pitchFamily="34" charset="0"/>
                        </a:rPr>
                        <a:t>Boiler </a:t>
                      </a:r>
                      <a:r>
                        <a:rPr lang="en-US" sz="1400" b="1" dirty="0" smtClean="0">
                          <a:solidFill>
                            <a:schemeClr val="tx1"/>
                          </a:solidFill>
                          <a:latin typeface="Calibri" panose="020F0502020204030204" pitchFamily="34" charset="0"/>
                          <a:cs typeface="Calibri" panose="020F0502020204030204" pitchFamily="34" charset="0"/>
                        </a:rPr>
                        <a:t>Flue </a:t>
                      </a:r>
                    </a:p>
                    <a:p>
                      <a:pPr algn="ctr"/>
                      <a:r>
                        <a:rPr lang="en-US" sz="1400" b="1" dirty="0" smtClean="0">
                          <a:solidFill>
                            <a:schemeClr val="tx1"/>
                          </a:solidFill>
                          <a:latin typeface="Calibri" panose="020F0502020204030204" pitchFamily="34" charset="0"/>
                          <a:cs typeface="Calibri" panose="020F0502020204030204" pitchFamily="34" charset="0"/>
                        </a:rPr>
                        <a:t>Gases </a:t>
                      </a:r>
                      <a:r>
                        <a:rPr lang="en-US" sz="1400" b="1" dirty="0">
                          <a:solidFill>
                            <a:schemeClr val="tx1"/>
                          </a:solidFill>
                          <a:latin typeface="Calibri" panose="020F0502020204030204" pitchFamily="34" charset="0"/>
                          <a:cs typeface="Calibri" panose="020F0502020204030204" pitchFamily="34" charset="0"/>
                        </a:rPr>
                        <a:t>Temp. °C</a:t>
                      </a:r>
                    </a:p>
                  </a:txBody>
                  <a:tcPr anchor="ctr"/>
                </a:tc>
                <a:tc hMerge="1">
                  <a:txBody>
                    <a:bodyPr/>
                    <a:lstStyle/>
                    <a:p>
                      <a:endParaRPr lang="en-US" dirty="0"/>
                    </a:p>
                  </a:txBody>
                  <a:tcPr/>
                </a:tc>
                <a:tc gridSpan="2">
                  <a:txBody>
                    <a:bodyPr/>
                    <a:lstStyle/>
                    <a:p>
                      <a:pPr algn="ctr"/>
                      <a:r>
                        <a:rPr lang="en-US" sz="1400" b="1" dirty="0">
                          <a:solidFill>
                            <a:schemeClr val="tx1"/>
                          </a:solidFill>
                          <a:latin typeface="Calibri" panose="020F0502020204030204" pitchFamily="34" charset="0"/>
                          <a:cs typeface="Calibri" panose="020F0502020204030204" pitchFamily="34" charset="0"/>
                        </a:rPr>
                        <a:t>Bagasse Saving (</a:t>
                      </a:r>
                      <a:r>
                        <a:rPr lang="en-US" sz="1400" b="1" dirty="0" smtClean="0">
                          <a:solidFill>
                            <a:schemeClr val="tx1"/>
                          </a:solidFill>
                          <a:latin typeface="Calibri" panose="020F0502020204030204" pitchFamily="34" charset="0"/>
                          <a:cs typeface="Calibri" panose="020F0502020204030204" pitchFamily="34" charset="0"/>
                        </a:rPr>
                        <a:t>MT)</a:t>
                      </a:r>
                      <a:endParaRPr lang="en-US" sz="1400" b="1" dirty="0">
                        <a:solidFill>
                          <a:schemeClr val="tx1"/>
                        </a:solidFill>
                        <a:latin typeface="Calibri" panose="020F0502020204030204" pitchFamily="34" charset="0"/>
                        <a:cs typeface="Calibri" panose="020F0502020204030204" pitchFamily="34" charset="0"/>
                      </a:endParaRPr>
                    </a:p>
                  </a:txBody>
                  <a:tcPr anchor="ctr"/>
                </a:tc>
                <a:tc hMerge="1">
                  <a:txBody>
                    <a:bodyPr/>
                    <a:lstStyle/>
                    <a:p>
                      <a:endParaRPr lang="en-US" dirty="0"/>
                    </a:p>
                  </a:txBody>
                  <a:tcPr/>
                </a:tc>
                <a:tc gridSpan="2">
                  <a:txBody>
                    <a:bodyPr/>
                    <a:lstStyle/>
                    <a:p>
                      <a:pPr algn="ctr"/>
                      <a:r>
                        <a:rPr lang="en-US" sz="1400" b="1" dirty="0">
                          <a:solidFill>
                            <a:schemeClr val="tx1"/>
                          </a:solidFill>
                          <a:latin typeface="Calibri" panose="020F0502020204030204" pitchFamily="34" charset="0"/>
                          <a:cs typeface="Calibri" panose="020F0502020204030204" pitchFamily="34" charset="0"/>
                        </a:rPr>
                        <a:t>Economizer Outlet Water Temp. °C</a:t>
                      </a:r>
                    </a:p>
                  </a:txBody>
                  <a:tcPr anchor="ctr"/>
                </a:tc>
                <a:tc hMerge="1">
                  <a:txBody>
                    <a:bodyPr/>
                    <a:lstStyle/>
                    <a:p>
                      <a:endParaRPr lang="en-US" dirty="0"/>
                    </a:p>
                  </a:txBody>
                  <a:tcPr/>
                </a:tc>
                <a:tc gridSpan="2">
                  <a:txBody>
                    <a:bodyPr/>
                    <a:lstStyle/>
                    <a:p>
                      <a:pPr algn="ctr"/>
                      <a:r>
                        <a:rPr lang="en-US" sz="1400" b="1" dirty="0">
                          <a:solidFill>
                            <a:schemeClr val="tx1"/>
                          </a:solidFill>
                          <a:latin typeface="Calibri" panose="020F0502020204030204" pitchFamily="34" charset="0"/>
                          <a:cs typeface="Calibri" panose="020F0502020204030204" pitchFamily="34" charset="0"/>
                        </a:rPr>
                        <a:t>Steam Generation (</a:t>
                      </a:r>
                      <a:r>
                        <a:rPr lang="en-US" sz="1400" b="1" dirty="0" smtClean="0">
                          <a:solidFill>
                            <a:schemeClr val="tx1"/>
                          </a:solidFill>
                          <a:latin typeface="Calibri" panose="020F0502020204030204" pitchFamily="34" charset="0"/>
                          <a:cs typeface="Calibri" panose="020F0502020204030204" pitchFamily="34" charset="0"/>
                        </a:rPr>
                        <a:t>MT)</a:t>
                      </a:r>
                      <a:endParaRPr lang="en-US" sz="1400" b="1" dirty="0">
                        <a:solidFill>
                          <a:schemeClr val="tx1"/>
                        </a:solidFill>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xmlns="" val="235403331"/>
                  </a:ext>
                </a:extLst>
              </a:tr>
              <a:tr h="397863">
                <a:tc>
                  <a:txBody>
                    <a:bodyPr/>
                    <a:lstStyle/>
                    <a:p>
                      <a:pPr algn="ctr"/>
                      <a:r>
                        <a:rPr lang="en-US" sz="14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2022-23</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2021-22</a:t>
                      </a:r>
                    </a:p>
                  </a:txBody>
                  <a:tcPr anchor="ctr"/>
                </a:tc>
                <a:tc>
                  <a:txBody>
                    <a:bodyPr/>
                    <a:lstStyle/>
                    <a:p>
                      <a:pPr algn="ctr"/>
                      <a:r>
                        <a:rPr lang="en-US" sz="1400" b="1" dirty="0">
                          <a:solidFill>
                            <a:schemeClr val="tx1"/>
                          </a:solidFill>
                          <a:latin typeface="Calibri" panose="020F0502020204030204" pitchFamily="34" charset="0"/>
                          <a:cs typeface="Calibri" panose="020F0502020204030204" pitchFamily="34" charset="0"/>
                        </a:rPr>
                        <a:t>2022-23</a:t>
                      </a:r>
                    </a:p>
                  </a:txBody>
                  <a:tcPr anchor="ctr"/>
                </a:tc>
                <a:extLst>
                  <a:ext uri="{0D108BD9-81ED-4DB2-BD59-A6C34878D82A}">
                    <a16:rowId xmlns:a16="http://schemas.microsoft.com/office/drawing/2014/main" xmlns="" val="1413728482"/>
                  </a:ext>
                </a:extLst>
              </a:tr>
              <a:tr h="612696">
                <a:tc>
                  <a:txBody>
                    <a:bodyPr/>
                    <a:lstStyle/>
                    <a:p>
                      <a:pPr algn="ctr"/>
                      <a:r>
                        <a:rPr lang="en-US" sz="1400" b="0" dirty="0" smtClean="0">
                          <a:solidFill>
                            <a:schemeClr val="tx1"/>
                          </a:solidFill>
                          <a:latin typeface="Calibri" panose="020F0502020204030204" pitchFamily="34" charset="0"/>
                          <a:cs typeface="Calibri" panose="020F0502020204030204" pitchFamily="34" charset="0"/>
                        </a:rPr>
                        <a:t>220</a:t>
                      </a:r>
                    </a:p>
                  </a:txBody>
                  <a:tcPr anchor="ctr"/>
                </a:tc>
                <a:tc>
                  <a:txBody>
                    <a:bodyPr/>
                    <a:lstStyle/>
                    <a:p>
                      <a:pPr algn="ctr"/>
                      <a:r>
                        <a:rPr lang="en-US" sz="1400" b="0" dirty="0">
                          <a:solidFill>
                            <a:schemeClr val="tx1"/>
                          </a:solidFill>
                          <a:latin typeface="Calibri" panose="020F0502020204030204" pitchFamily="34" charset="0"/>
                          <a:cs typeface="Calibri" panose="020F0502020204030204" pitchFamily="34" charset="0"/>
                        </a:rPr>
                        <a:t>197.843</a:t>
                      </a:r>
                    </a:p>
                  </a:txBody>
                  <a:tcPr anchor="ctr"/>
                </a:tc>
                <a:tc>
                  <a:txBody>
                    <a:bodyPr/>
                    <a:lstStyle/>
                    <a:p>
                      <a:pPr algn="ctr"/>
                      <a:r>
                        <a:rPr lang="en-US" sz="1400" b="0" dirty="0">
                          <a:solidFill>
                            <a:schemeClr val="tx1"/>
                          </a:solidFill>
                          <a:latin typeface="Calibri" panose="020F0502020204030204" pitchFamily="34" charset="0"/>
                          <a:cs typeface="Calibri" panose="020F0502020204030204" pitchFamily="34" charset="0"/>
                        </a:rPr>
                        <a:t>28711.481</a:t>
                      </a:r>
                    </a:p>
                  </a:txBody>
                  <a:tcPr anchor="ctr"/>
                </a:tc>
                <a:tc>
                  <a:txBody>
                    <a:bodyPr/>
                    <a:lstStyle/>
                    <a:p>
                      <a:pPr algn="ctr"/>
                      <a:r>
                        <a:rPr lang="en-US" sz="1400" b="0" dirty="0">
                          <a:solidFill>
                            <a:schemeClr val="tx1"/>
                          </a:solidFill>
                          <a:latin typeface="Calibri" panose="020F0502020204030204" pitchFamily="34" charset="0"/>
                          <a:cs typeface="Calibri" panose="020F0502020204030204" pitchFamily="34" charset="0"/>
                        </a:rPr>
                        <a:t>38232.544</a:t>
                      </a:r>
                    </a:p>
                  </a:txBody>
                  <a:tcPr anchor="ctr"/>
                </a:tc>
                <a:tc>
                  <a:txBody>
                    <a:bodyPr/>
                    <a:lstStyle/>
                    <a:p>
                      <a:pPr algn="ctr"/>
                      <a:r>
                        <a:rPr lang="en-US" sz="1400" b="0" dirty="0" smtClean="0">
                          <a:solidFill>
                            <a:schemeClr val="tx1"/>
                          </a:solidFill>
                          <a:latin typeface="Calibri" panose="020F0502020204030204" pitchFamily="34" charset="0"/>
                          <a:cs typeface="Calibri" panose="020F0502020204030204" pitchFamily="34" charset="0"/>
                        </a:rPr>
                        <a:t>115.68</a:t>
                      </a:r>
                      <a:endParaRPr lang="en-US" sz="1400" b="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endParaRPr lang="en-US" sz="1400" b="0" dirty="0" smtClean="0">
                        <a:solidFill>
                          <a:schemeClr val="tx1"/>
                        </a:solidFill>
                        <a:latin typeface="Calibri" panose="020F0502020204030204" pitchFamily="34" charset="0"/>
                        <a:cs typeface="Calibri" panose="020F0502020204030204" pitchFamily="34" charset="0"/>
                      </a:endParaRPr>
                    </a:p>
                    <a:p>
                      <a:pPr algn="ctr"/>
                      <a:r>
                        <a:rPr lang="en-US" sz="1400" b="0" dirty="0" smtClean="0">
                          <a:solidFill>
                            <a:schemeClr val="tx1"/>
                          </a:solidFill>
                          <a:latin typeface="Calibri" panose="020F0502020204030204" pitchFamily="34" charset="0"/>
                          <a:cs typeface="Calibri" panose="020F0502020204030204" pitchFamily="34" charset="0"/>
                        </a:rPr>
                        <a:t>124.3</a:t>
                      </a:r>
                    </a:p>
                    <a:p>
                      <a:pPr algn="ctr"/>
                      <a:endParaRPr lang="en-US" sz="1400" b="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1400" b="0" dirty="0">
                          <a:solidFill>
                            <a:schemeClr val="tx1"/>
                          </a:solidFill>
                          <a:latin typeface="Calibri" panose="020F0502020204030204" pitchFamily="34" charset="0"/>
                          <a:cs typeface="Calibri" panose="020F0502020204030204" pitchFamily="34" charset="0"/>
                        </a:rPr>
                        <a:t>4297</a:t>
                      </a:r>
                    </a:p>
                  </a:txBody>
                  <a:tcPr anchor="ctr"/>
                </a:tc>
                <a:tc>
                  <a:txBody>
                    <a:bodyPr/>
                    <a:lstStyle/>
                    <a:p>
                      <a:pPr algn="ctr"/>
                      <a:r>
                        <a:rPr lang="en-US" sz="1400" b="0" dirty="0">
                          <a:solidFill>
                            <a:schemeClr val="tx1"/>
                          </a:solidFill>
                          <a:latin typeface="Calibri" panose="020F0502020204030204" pitchFamily="34" charset="0"/>
                          <a:cs typeface="Calibri" panose="020F0502020204030204" pitchFamily="34" charset="0"/>
                        </a:rPr>
                        <a:t>3813</a:t>
                      </a:r>
                    </a:p>
                  </a:txBody>
                  <a:tcPr anchor="ctr"/>
                </a:tc>
                <a:extLst>
                  <a:ext uri="{0D108BD9-81ED-4DB2-BD59-A6C34878D82A}">
                    <a16:rowId xmlns:a16="http://schemas.microsoft.com/office/drawing/2014/main" xmlns="" val="3081996339"/>
                  </a:ext>
                </a:extLst>
              </a:tr>
            </a:tbl>
          </a:graphicData>
        </a:graphic>
      </p:graphicFrame>
      <p:sp>
        <p:nvSpPr>
          <p:cNvPr id="8" name="Rectangle 7">
            <a:extLst>
              <a:ext uri="{FF2B5EF4-FFF2-40B4-BE49-F238E27FC236}">
                <a16:creationId xmlns:a16="http://schemas.microsoft.com/office/drawing/2014/main" xmlns="" id="{70F89CAB-3CE7-4A5A-90DA-55475FAB8EE0}"/>
              </a:ext>
            </a:extLst>
          </p:cNvPr>
          <p:cNvSpPr/>
          <p:nvPr/>
        </p:nvSpPr>
        <p:spPr>
          <a:xfrm>
            <a:off x="556882" y="0"/>
            <a:ext cx="10939405" cy="523220"/>
          </a:xfrm>
          <a:prstGeom prst="rect">
            <a:avLst/>
          </a:prstGeom>
          <a:noFill/>
        </p:spPr>
        <p:txBody>
          <a:bodyPr wrap="none" lIns="91440" tIns="45720" rIns="91440" bIns="45720">
            <a:spAutoFit/>
          </a:bodyPr>
          <a:lstStyle/>
          <a:p>
            <a:pPr algn="ctr" defTabSz="457200"/>
            <a:r>
              <a:rPr lang="en-US" sz="2800" b="1" dirty="0" smtClean="0">
                <a:ln w="0"/>
                <a:solidFill>
                  <a:schemeClr val="accent2">
                    <a:lumMod val="75000"/>
                  </a:schemeClr>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Comparison of flue gases Vs inlet temp 2021-22 Vs 2022-23 (Season Avg</a:t>
            </a:r>
            <a:r>
              <a:rPr lang="en-US" sz="2800" b="1" dirty="0">
                <a:ln w="0"/>
                <a:solidFill>
                  <a:schemeClr val="accent2">
                    <a:lumMod val="75000"/>
                  </a:schemeClr>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69555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676400" y="1952685"/>
            <a:ext cx="8839200" cy="3416320"/>
          </a:xfrm>
          <a:prstGeom prst="rect">
            <a:avLst/>
          </a:prstGeom>
        </p:spPr>
        <p:txBody>
          <a:bodyPr wrap="square">
            <a:spAutoFit/>
          </a:bodyPr>
          <a:lstStyle/>
          <a:p>
            <a:pPr algn="just"/>
            <a:endParaRPr lang="en-US" sz="2400" dirty="0">
              <a:solidFill>
                <a:srgbClr val="0070C0"/>
              </a:solidFill>
            </a:endParaRPr>
          </a:p>
          <a:p>
            <a:pPr marL="457200" indent="-457200" algn="just">
              <a:buFontTx/>
              <a:buAutoNum type="arabicPeriod"/>
            </a:pPr>
            <a:r>
              <a:rPr lang="en-US" sz="2400" dirty="0">
                <a:solidFill>
                  <a:schemeClr val="accent2">
                    <a:lumMod val="75000"/>
                  </a:schemeClr>
                </a:solidFill>
                <a:effectLst>
                  <a:outerShdw blurRad="38100" dist="38100" dir="2700000" algn="tl">
                    <a:srgbClr val="000000">
                      <a:alpha val="43137"/>
                    </a:srgbClr>
                  </a:outerShdw>
                </a:effectLst>
              </a:rPr>
              <a:t>Condensate </a:t>
            </a:r>
            <a:r>
              <a:rPr lang="en-US" sz="2400" dirty="0" smtClean="0">
                <a:solidFill>
                  <a:schemeClr val="accent2">
                    <a:lumMod val="75000"/>
                  </a:schemeClr>
                </a:solidFill>
                <a:effectLst>
                  <a:outerShdw blurRad="38100" dist="38100" dir="2700000" algn="tl">
                    <a:srgbClr val="000000">
                      <a:alpha val="43137"/>
                    </a:srgbClr>
                  </a:outerShdw>
                </a:effectLst>
              </a:rPr>
              <a:t>quality ensures through RO and subsequent </a:t>
            </a:r>
            <a:r>
              <a:rPr lang="en-US" sz="2400" dirty="0">
                <a:solidFill>
                  <a:schemeClr val="accent2">
                    <a:lumMod val="75000"/>
                  </a:schemeClr>
                </a:solidFill>
                <a:effectLst>
                  <a:outerShdw blurRad="38100" dist="38100" dir="2700000" algn="tl">
                    <a:srgbClr val="000000">
                      <a:alpha val="43137"/>
                    </a:srgbClr>
                  </a:outerShdw>
                </a:effectLst>
              </a:rPr>
              <a:t>return energy </a:t>
            </a:r>
            <a:r>
              <a:rPr lang="en-US" sz="2400" dirty="0" smtClean="0">
                <a:solidFill>
                  <a:schemeClr val="accent2">
                    <a:lumMod val="75000"/>
                  </a:schemeClr>
                </a:solidFill>
                <a:effectLst>
                  <a:outerShdw blurRad="38100" dist="38100" dir="2700000" algn="tl">
                    <a:srgbClr val="000000">
                      <a:alpha val="43137"/>
                    </a:srgbClr>
                  </a:outerShdw>
                </a:effectLst>
              </a:rPr>
              <a:t>@ 1-3% </a:t>
            </a:r>
            <a:r>
              <a:rPr lang="en-US" sz="2400" dirty="0">
                <a:solidFill>
                  <a:schemeClr val="accent2">
                    <a:lumMod val="75000"/>
                  </a:schemeClr>
                </a:solidFill>
                <a:effectLst>
                  <a:outerShdw blurRad="38100" dist="38100" dir="2700000" algn="tl">
                    <a:srgbClr val="000000">
                      <a:alpha val="43137"/>
                    </a:srgbClr>
                  </a:outerShdw>
                </a:effectLst>
              </a:rPr>
              <a:t>fuel savings. However, </a:t>
            </a:r>
            <a:r>
              <a:rPr lang="en-US" sz="2400" dirty="0" smtClean="0">
                <a:solidFill>
                  <a:schemeClr val="accent2">
                    <a:lumMod val="75000"/>
                  </a:schemeClr>
                </a:solidFill>
                <a:effectLst>
                  <a:outerShdw blurRad="38100" dist="38100" dir="2700000" algn="tl">
                    <a:srgbClr val="000000">
                      <a:alpha val="43137"/>
                    </a:srgbClr>
                  </a:outerShdw>
                </a:effectLst>
              </a:rPr>
              <a:t>un controlled water chemistry leads to carry overs and ultimately deposition at boilers internals &amp; prime movers too. </a:t>
            </a:r>
            <a:endParaRPr lang="en-US" sz="2400" dirty="0">
              <a:solidFill>
                <a:schemeClr val="accent2">
                  <a:lumMod val="75000"/>
                </a:schemeClr>
              </a:solidFill>
              <a:effectLst>
                <a:outerShdw blurRad="38100" dist="38100" dir="2700000" algn="tl">
                  <a:srgbClr val="000000">
                    <a:alpha val="43137"/>
                  </a:srgbClr>
                </a:outerShdw>
              </a:effectLst>
            </a:endParaRPr>
          </a:p>
          <a:p>
            <a:pPr marL="457200" indent="-457200" algn="just">
              <a:buFont typeface="+mj-lt"/>
              <a:buAutoNum type="arabicPeriod"/>
            </a:pPr>
            <a:endParaRPr lang="en-US" sz="2400" dirty="0">
              <a:solidFill>
                <a:schemeClr val="accent2">
                  <a:lumMod val="75000"/>
                </a:schemeClr>
              </a:solidFill>
              <a:effectLst>
                <a:outerShdw blurRad="38100" dist="38100" dir="2700000" algn="tl">
                  <a:srgbClr val="000000">
                    <a:alpha val="43137"/>
                  </a:srgbClr>
                </a:outerShdw>
              </a:effectLst>
            </a:endParaRPr>
          </a:p>
          <a:p>
            <a:pPr marL="457200" indent="-457200" algn="just">
              <a:buFontTx/>
              <a:buAutoNum type="arabicPeriod"/>
            </a:pPr>
            <a:r>
              <a:rPr lang="en-US" sz="2400" dirty="0" smtClean="0">
                <a:solidFill>
                  <a:schemeClr val="accent2">
                    <a:lumMod val="75000"/>
                  </a:schemeClr>
                </a:solidFill>
                <a:effectLst>
                  <a:outerShdw blurRad="38100" dist="38100" dir="2700000" algn="tl">
                    <a:srgbClr val="000000">
                      <a:alpha val="43137"/>
                    </a:srgbClr>
                  </a:outerShdw>
                </a:effectLst>
              </a:rPr>
              <a:t>Once depositions gets establish 5% turbine efficiency along with 20% </a:t>
            </a:r>
            <a:r>
              <a:rPr lang="en-US" sz="2400" dirty="0">
                <a:solidFill>
                  <a:schemeClr val="accent2">
                    <a:lumMod val="75000"/>
                  </a:schemeClr>
                </a:solidFill>
                <a:effectLst>
                  <a:outerShdw blurRad="38100" dist="38100" dir="2700000" algn="tl">
                    <a:srgbClr val="000000">
                      <a:alpha val="43137"/>
                    </a:srgbClr>
                  </a:outerShdw>
                </a:effectLst>
              </a:rPr>
              <a:t>capacity </a:t>
            </a:r>
            <a:r>
              <a:rPr lang="en-US" sz="2400" dirty="0" smtClean="0">
                <a:solidFill>
                  <a:schemeClr val="accent2">
                    <a:lumMod val="75000"/>
                  </a:schemeClr>
                </a:solidFill>
                <a:effectLst>
                  <a:outerShdw blurRad="38100" dist="38100" dir="2700000" algn="tl">
                    <a:srgbClr val="000000">
                      <a:alpha val="43137"/>
                    </a:srgbClr>
                  </a:outerShdw>
                </a:effectLst>
              </a:rPr>
              <a:t>drop to be realize.</a:t>
            </a:r>
            <a:endParaRPr lang="en-US" sz="2400" dirty="0">
              <a:solidFill>
                <a:schemeClr val="accent2">
                  <a:lumMod val="75000"/>
                </a:schemeClr>
              </a:solidFill>
              <a:effectLst>
                <a:outerShdw blurRad="38100" dist="38100" dir="2700000" algn="tl">
                  <a:srgbClr val="000000">
                    <a:alpha val="43137"/>
                  </a:srgbClr>
                </a:outerShdw>
              </a:effectLst>
            </a:endParaRPr>
          </a:p>
        </p:txBody>
      </p:sp>
      <p:sp>
        <p:nvSpPr>
          <p:cNvPr id="2" name="TextBox 1"/>
          <p:cNvSpPr txBox="1"/>
          <p:nvPr/>
        </p:nvSpPr>
        <p:spPr>
          <a:xfrm>
            <a:off x="518191" y="760012"/>
            <a:ext cx="11155618" cy="461665"/>
          </a:xfrm>
          <a:prstGeom prst="rect">
            <a:avLst/>
          </a:prstGeom>
          <a:noFill/>
        </p:spPr>
        <p:txBody>
          <a:bodyPr wrap="none" rtlCol="0">
            <a:spAutoFit/>
          </a:bodyPr>
          <a:lstStyle/>
          <a:p>
            <a:r>
              <a:rPr lang="en-US" sz="2400" b="1" u="sng" dirty="0" smtClean="0">
                <a:solidFill>
                  <a:schemeClr val="accent2">
                    <a:lumMod val="75000"/>
                  </a:schemeClr>
                </a:solidFill>
                <a:effectLst>
                  <a:outerShdw blurRad="38100" dist="38100" dir="2700000" algn="tl">
                    <a:srgbClr val="000000">
                      <a:alpha val="43137"/>
                    </a:srgbClr>
                  </a:outerShdw>
                </a:effectLst>
              </a:rPr>
              <a:t>Induction of RO &amp; impacts over water chemistry &amp; condensate availability</a:t>
            </a:r>
            <a:endParaRPr lang="en-US" sz="2400"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239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AD94F71D-2BE0-49F6-8E04-43620FE6DCE1}"/>
              </a:ext>
            </a:extLst>
          </p:cNvPr>
          <p:cNvGraphicFramePr/>
          <p:nvPr>
            <p:extLst>
              <p:ext uri="{D42A27DB-BD31-4B8C-83A1-F6EECF244321}">
                <p14:modId xmlns:p14="http://schemas.microsoft.com/office/powerpoint/2010/main" val="1564727659"/>
              </p:ext>
            </p:extLst>
          </p:nvPr>
        </p:nvGraphicFramePr>
        <p:xfrm>
          <a:off x="1958111" y="1288471"/>
          <a:ext cx="1861128" cy="5438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 xmlns:a16="http://schemas.microsoft.com/office/drawing/2014/main" id="{9F610D8F-F026-40AF-BC22-6E2BDDC99399}"/>
              </a:ext>
            </a:extLst>
          </p:cNvPr>
          <p:cNvGraphicFramePr/>
          <p:nvPr>
            <p:extLst>
              <p:ext uri="{D42A27DB-BD31-4B8C-83A1-F6EECF244321}">
                <p14:modId xmlns:p14="http://schemas.microsoft.com/office/powerpoint/2010/main" val="2860837716"/>
              </p:ext>
            </p:extLst>
          </p:nvPr>
        </p:nvGraphicFramePr>
        <p:xfrm>
          <a:off x="0" y="1149926"/>
          <a:ext cx="2128984" cy="54032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 xmlns:a16="http://schemas.microsoft.com/office/drawing/2014/main" id="{30C4822F-E6BC-4542-A647-B76DFDB73938}"/>
              </a:ext>
            </a:extLst>
          </p:cNvPr>
          <p:cNvGraphicFramePr/>
          <p:nvPr>
            <p:extLst>
              <p:ext uri="{D42A27DB-BD31-4B8C-83A1-F6EECF244321}">
                <p14:modId xmlns:p14="http://schemas.microsoft.com/office/powerpoint/2010/main" val="2465937974"/>
              </p:ext>
            </p:extLst>
          </p:nvPr>
        </p:nvGraphicFramePr>
        <p:xfrm>
          <a:off x="3731498" y="1274616"/>
          <a:ext cx="1861128" cy="52647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 xmlns:a16="http://schemas.microsoft.com/office/drawing/2014/main" id="{9F535448-D4CB-4BED-8C63-215EED9D9878}"/>
              </a:ext>
            </a:extLst>
          </p:cNvPr>
          <p:cNvGraphicFramePr/>
          <p:nvPr>
            <p:extLst>
              <p:ext uri="{D42A27DB-BD31-4B8C-83A1-F6EECF244321}">
                <p14:modId xmlns:p14="http://schemas.microsoft.com/office/powerpoint/2010/main" val="3674208919"/>
              </p:ext>
            </p:extLst>
          </p:nvPr>
        </p:nvGraphicFramePr>
        <p:xfrm>
          <a:off x="5583389" y="1136070"/>
          <a:ext cx="2346037" cy="54032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 xmlns:a16="http://schemas.microsoft.com/office/drawing/2014/main" id="{D948E0B9-888B-4024-9F48-575B9638E93D}"/>
              </a:ext>
            </a:extLst>
          </p:cNvPr>
          <p:cNvGraphicFramePr/>
          <p:nvPr>
            <p:extLst>
              <p:ext uri="{D42A27DB-BD31-4B8C-83A1-F6EECF244321}">
                <p14:modId xmlns:p14="http://schemas.microsoft.com/office/powerpoint/2010/main" val="89908602"/>
              </p:ext>
            </p:extLst>
          </p:nvPr>
        </p:nvGraphicFramePr>
        <p:xfrm>
          <a:off x="7656945" y="1136069"/>
          <a:ext cx="2346037" cy="54032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 xmlns:a16="http://schemas.microsoft.com/office/drawing/2014/main" id="{2D6151F6-346B-4791-B2B2-0BE6DCC66ADB}"/>
              </a:ext>
            </a:extLst>
          </p:cNvPr>
          <p:cNvGraphicFramePr/>
          <p:nvPr>
            <p:extLst>
              <p:ext uri="{D42A27DB-BD31-4B8C-83A1-F6EECF244321}">
                <p14:modId xmlns:p14="http://schemas.microsoft.com/office/powerpoint/2010/main" val="2973513110"/>
              </p:ext>
            </p:extLst>
          </p:nvPr>
        </p:nvGraphicFramePr>
        <p:xfrm>
          <a:off x="9693576" y="1136068"/>
          <a:ext cx="2346037" cy="5403273"/>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 xmlns:a16="http://schemas.microsoft.com/office/drawing/2014/main" id="{980EC2C4-E7EA-4878-8DE1-9B5BAC2E05B7}"/>
              </a:ext>
            </a:extLst>
          </p:cNvPr>
          <p:cNvSpPr txBox="1"/>
          <p:nvPr/>
        </p:nvSpPr>
        <p:spPr>
          <a:xfrm>
            <a:off x="906449" y="277091"/>
            <a:ext cx="11036410" cy="523220"/>
          </a:xfrm>
          <a:prstGeom prst="rect">
            <a:avLst/>
          </a:prstGeom>
          <a:noFill/>
        </p:spPr>
        <p:txBody>
          <a:bodyPr wrap="square" rtlCol="0">
            <a:spAutoFit/>
          </a:bodyPr>
          <a:lstStyle/>
          <a:p>
            <a:pPr algn="ctr" defTabSz="457200"/>
            <a:r>
              <a:rPr lang="en-US"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Boiler </a:t>
            </a:r>
            <a:r>
              <a:rPr lang="en-US" sz="2800"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Water Chemistry Vs </a:t>
            </a:r>
            <a:r>
              <a:rPr lang="en-US"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Boiler </a:t>
            </a:r>
            <a:r>
              <a:rPr lang="en-US" sz="2800"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Energy </a:t>
            </a:r>
            <a:r>
              <a:rPr lang="en-US"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Loss</a:t>
            </a:r>
          </a:p>
        </p:txBody>
      </p:sp>
    </p:spTree>
    <p:extLst>
      <p:ext uri="{BB962C8B-B14F-4D97-AF65-F5344CB8AC3E}">
        <p14:creationId xmlns:p14="http://schemas.microsoft.com/office/powerpoint/2010/main" val="80404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492981"/>
            <a:ext cx="11129039" cy="556591"/>
          </a:xfrm>
        </p:spPr>
        <p:txBody>
          <a:bodyPr/>
          <a:lstStyle/>
          <a:p>
            <a:pPr algn="ctr"/>
            <a:r>
              <a:rPr lang="en-US" sz="28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Energy &amp; Power consumption Vs quality Production (Value addition)</a:t>
            </a:r>
            <a:endParaRPr lang="en-US" sz="28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1439352996"/>
              </p:ext>
            </p:extLst>
          </p:nvPr>
        </p:nvGraphicFramePr>
        <p:xfrm>
          <a:off x="346365" y="978010"/>
          <a:ext cx="11263744" cy="5575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97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8591A-A514-4E68-9F2C-EE5A8D09CE6C}"/>
              </a:ext>
            </a:extLst>
          </p:cNvPr>
          <p:cNvSpPr>
            <a:spLocks noGrp="1"/>
          </p:cNvSpPr>
          <p:nvPr>
            <p:ph type="title"/>
          </p:nvPr>
        </p:nvSpPr>
        <p:spPr>
          <a:xfrm>
            <a:off x="486358" y="719666"/>
            <a:ext cx="3600733" cy="655910"/>
          </a:xfrm>
        </p:spPr>
        <p:txBody>
          <a:bodyPr>
            <a:noAutofit/>
          </a:bodyPr>
          <a:lstStyle/>
          <a:p>
            <a:r>
              <a:rPr lang="en-US" b="1" dirty="0" smtClean="0">
                <a:latin typeface="Calibri" panose="020F0502020204030204" pitchFamily="34" charset="0"/>
                <a:cs typeface="Calibri" panose="020F0502020204030204" pitchFamily="34" charset="0"/>
              </a:rPr>
              <a:t>In-efficient Sanitation contributes sugar loss</a:t>
            </a:r>
            <a:endParaRPr lang="en-US" b="1" dirty="0">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xmlns="" id="{3E9AEC70-0452-4BC0-B313-463CB59228B0}"/>
              </a:ext>
            </a:extLst>
          </p:cNvPr>
          <p:cNvGraphicFramePr/>
          <p:nvPr>
            <p:extLst>
              <p:ext uri="{D42A27DB-BD31-4B8C-83A1-F6EECF244321}">
                <p14:modId xmlns:p14="http://schemas.microsoft.com/office/powerpoint/2010/main" val="597884283"/>
              </p:ext>
            </p:extLst>
          </p:nvPr>
        </p:nvGraphicFramePr>
        <p:xfrm>
          <a:off x="486359" y="206734"/>
          <a:ext cx="11194108" cy="6130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942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56" y="71562"/>
            <a:ext cx="11143716" cy="1637597"/>
          </a:xfrm>
        </p:spPr>
        <p:txBody>
          <a:bodyPr>
            <a:normAutofit fontScale="90000"/>
          </a:bodyPr>
          <a:lstStyle/>
          <a:p>
            <a:pPr algn="ctr"/>
            <a: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Measures” </a:t>
            </a:r>
            <a:b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State of Sanitation (Proportionate purity ratios / ERQV values) </a:t>
            </a:r>
            <a:b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Comparison values for MJ/PJ 98% for an excellent while 95-97% satisfactory</a:t>
            </a:r>
            <a:b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Comparison values for </a:t>
            </a:r>
            <a: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LMJ/PJ 85% </a:t>
            </a:r>
            <a:r>
              <a:rPr 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an excellent while </a:t>
            </a:r>
            <a:r>
              <a:rPr lang="en-US" sz="2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83-84% </a:t>
            </a:r>
            <a:r>
              <a:rPr 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satisfactory</a:t>
            </a:r>
            <a:br>
              <a:rPr lang="en-US" sz="2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2729487563"/>
              </p:ext>
            </p:extLst>
          </p:nvPr>
        </p:nvGraphicFramePr>
        <p:xfrm>
          <a:off x="346365" y="1600199"/>
          <a:ext cx="11263744" cy="495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0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77" y="1"/>
            <a:ext cx="11043436" cy="649480"/>
          </a:xfrm>
        </p:spPr>
        <p:txBody>
          <a:bodyPr>
            <a:normAutofit fontScale="90000"/>
          </a:bodyPr>
          <a:lstStyle/>
          <a:p>
            <a:pPr algn="ctr"/>
            <a:r>
              <a:rPr lang="en-US" b="1" dirty="0" smtClean="0">
                <a:solidFill>
                  <a:schemeClr val="accent2">
                    <a:lumMod val="75000"/>
                  </a:schemeClr>
                </a:solidFill>
              </a:rPr>
              <a:t>Corporate compliance (Value </a:t>
            </a:r>
            <a:r>
              <a:rPr lang="en-US" b="1" dirty="0" smtClean="0">
                <a:solidFill>
                  <a:schemeClr val="accent2">
                    <a:lumMod val="75000"/>
                  </a:schemeClr>
                </a:solidFill>
              </a:rPr>
              <a:t>additions 2021-23)</a:t>
            </a:r>
            <a:endParaRPr lang="en-US" b="1" dirty="0">
              <a:solidFill>
                <a:schemeClr val="accent2">
                  <a:lumMod val="75000"/>
                </a:schemeClr>
              </a:solidFill>
            </a:endParaRPr>
          </a:p>
        </p:txBody>
      </p:sp>
      <p:sp>
        <p:nvSpPr>
          <p:cNvPr id="3" name="Content Placeholder 2"/>
          <p:cNvSpPr>
            <a:spLocks noGrp="1"/>
          </p:cNvSpPr>
          <p:nvPr>
            <p:ph idx="1"/>
          </p:nvPr>
        </p:nvSpPr>
        <p:spPr>
          <a:xfrm>
            <a:off x="227888" y="572567"/>
            <a:ext cx="11964112" cy="6187155"/>
          </a:xfrm>
        </p:spPr>
        <p:txBody>
          <a:bodyPr>
            <a:noAutofit/>
          </a:bodyPr>
          <a:lstStyle/>
          <a:p>
            <a:pPr algn="just">
              <a:lnSpc>
                <a:spcPct val="150000"/>
              </a:lnSpc>
            </a:pPr>
            <a:endParaRPr lang="en-US" sz="2400" dirty="0" smtClean="0">
              <a:effectLst>
                <a:outerShdw blurRad="38100" dist="38100" dir="2700000" algn="tl">
                  <a:srgbClr val="000000">
                    <a:alpha val="43137"/>
                  </a:srgbClr>
                </a:outerShdw>
              </a:effectLst>
              <a:latin typeface="+mj-lt"/>
              <a:cs typeface="Calibri" panose="020F0502020204030204" pitchFamily="34" charset="0"/>
            </a:endParaRP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Standard certifications, Quality &amp; </a:t>
            </a: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Sustainability</a:t>
            </a:r>
            <a:endPar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endParaRP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QMS ISO 9001 - 2015</a:t>
            </a: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FSSC 22000 (Version 5.1)</a:t>
            </a: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HALAL PS 3733 : 2022</a:t>
            </a: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Bonsucro Production standard (Version 5.1)</a:t>
            </a:r>
          </a:p>
          <a:p>
            <a:pPr algn="just">
              <a:lnSpc>
                <a:spcPct val="150000"/>
              </a:lnSpc>
            </a:pPr>
            <a:r>
              <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Bonsucro Mass balance chain of custody </a:t>
            </a:r>
            <a:r>
              <a:rPr lang="en-US" sz="26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(Version 5.1)</a:t>
            </a:r>
            <a:endParaRPr lang="en-US" sz="2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endParaRPr>
          </a:p>
          <a:p>
            <a:pPr algn="just">
              <a:lnSpc>
                <a:spcPct val="150000"/>
              </a:lnSpc>
            </a:pPr>
            <a:r>
              <a:rPr lang="en-US" sz="26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Bonsucro </a:t>
            </a:r>
            <a:r>
              <a:rPr lang="en-US" sz="2600" dirty="0" smtClean="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production standard for small holder farmers </a:t>
            </a:r>
            <a:r>
              <a:rPr lang="en-US" sz="26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(Version </a:t>
            </a:r>
            <a:r>
              <a:rPr lang="en-US" sz="2600" dirty="0" smtClean="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1.0) </a:t>
            </a:r>
            <a:endParaRPr lang="en-US" sz="26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81129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47" y="1"/>
            <a:ext cx="9872365" cy="649480"/>
          </a:xfrm>
        </p:spPr>
        <p:txBody>
          <a:bodyPr>
            <a:normAutofit/>
          </a:bodyPr>
          <a:lstStyle/>
          <a:p>
            <a:pPr algn="ctr"/>
            <a:r>
              <a:rPr lang="en-US" b="1" dirty="0" smtClean="0">
                <a:solidFill>
                  <a:schemeClr val="accent2">
                    <a:lumMod val="75000"/>
                  </a:schemeClr>
                </a:solidFill>
              </a:rPr>
              <a:t>Environmental Measures (CSR)</a:t>
            </a:r>
            <a:endParaRPr lang="en-US" b="1" dirty="0">
              <a:solidFill>
                <a:schemeClr val="accent2">
                  <a:lumMod val="75000"/>
                </a:schemeClr>
              </a:solidFill>
            </a:endParaRPr>
          </a:p>
        </p:txBody>
      </p:sp>
      <p:sp>
        <p:nvSpPr>
          <p:cNvPr id="3" name="Content Placeholder 2"/>
          <p:cNvSpPr>
            <a:spLocks noGrp="1"/>
          </p:cNvSpPr>
          <p:nvPr>
            <p:ph idx="1"/>
          </p:nvPr>
        </p:nvSpPr>
        <p:spPr>
          <a:xfrm>
            <a:off x="227888" y="572567"/>
            <a:ext cx="11964112" cy="6187155"/>
          </a:xfrm>
        </p:spPr>
        <p:txBody>
          <a:bodyPr>
            <a:noAutofit/>
          </a:bodyPr>
          <a:lstStyle/>
          <a:p>
            <a:pPr algn="just">
              <a:lnSpc>
                <a:spcPct val="150000"/>
              </a:lnSpc>
            </a:pP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Induction of 100 M</a:t>
            </a:r>
            <a:r>
              <a:rPr lang="en-US" sz="3600" baseline="300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3</a:t>
            </a: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/hour effluent treatment plant</a:t>
            </a:r>
          </a:p>
          <a:p>
            <a:pPr algn="just">
              <a:lnSpc>
                <a:spcPct val="150000"/>
              </a:lnSpc>
            </a:pP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To meets </a:t>
            </a:r>
            <a:r>
              <a:rPr lang="en-US" sz="36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NEQS </a:t>
            </a:r>
            <a:r>
              <a:rPr lang="en-US" sz="3600" dirty="0" smtClean="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&amp; </a:t>
            </a: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Corporate Social Responsibility</a:t>
            </a:r>
          </a:p>
          <a:p>
            <a:pPr algn="just">
              <a:lnSpc>
                <a:spcPct val="150000"/>
              </a:lnSpc>
            </a:pP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Treated water reuse at farms and agriculture lands to make sustainability and resultant curtail diesel / electricity costs</a:t>
            </a:r>
          </a:p>
          <a:p>
            <a:pPr algn="just">
              <a:lnSpc>
                <a:spcPct val="150000"/>
              </a:lnSpc>
            </a:pPr>
            <a:r>
              <a:rPr lang="en-US" sz="3600" dirty="0" smtClean="0">
                <a:solidFill>
                  <a:schemeClr val="accent2">
                    <a:lumMod val="75000"/>
                  </a:schemeClr>
                </a:solidFill>
                <a:effectLst>
                  <a:outerShdw blurRad="38100" dist="38100" dir="2700000" algn="tl">
                    <a:srgbClr val="000000">
                      <a:alpha val="43137"/>
                    </a:srgbClr>
                  </a:outerShdw>
                </a:effectLst>
                <a:latin typeface="+mj-lt"/>
                <a:cs typeface="Calibri" panose="020F0502020204030204" pitchFamily="34" charset="0"/>
              </a:rPr>
              <a:t>Emission compliance as per PEQS </a:t>
            </a:r>
            <a:endParaRPr lang="en-US" sz="2800" dirty="0" smtClean="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60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65" y="0"/>
            <a:ext cx="11835926" cy="572568"/>
          </a:xfrm>
        </p:spPr>
        <p:txBody>
          <a:bodyPr>
            <a:normAutofit fontScale="90000"/>
          </a:bodyPr>
          <a:lstStyle/>
          <a:p>
            <a:pPr algn="ctr"/>
            <a:r>
              <a:rPr lang="en-US" b="1" dirty="0" smtClean="0">
                <a:solidFill>
                  <a:schemeClr val="accent2">
                    <a:lumMod val="75000"/>
                  </a:schemeClr>
                </a:solidFill>
              </a:rPr>
              <a:t>Introduction</a:t>
            </a:r>
            <a:endParaRPr lang="en-US"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7174761"/>
              </p:ext>
            </p:extLst>
          </p:nvPr>
        </p:nvGraphicFramePr>
        <p:xfrm>
          <a:off x="229548" y="572568"/>
          <a:ext cx="11978355" cy="6285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89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1E48ACC3-5B75-4BC7-BF3F-A739CC0D4683}"/>
              </a:ext>
            </a:extLst>
          </p:cNvPr>
          <p:cNvGraphicFramePr>
            <a:graphicFrameLocks noGrp="1"/>
          </p:cNvGraphicFramePr>
          <p:nvPr>
            <p:extLst>
              <p:ext uri="{D42A27DB-BD31-4B8C-83A1-F6EECF244321}">
                <p14:modId xmlns:p14="http://schemas.microsoft.com/office/powerpoint/2010/main" val="1948428034"/>
              </p:ext>
            </p:extLst>
          </p:nvPr>
        </p:nvGraphicFramePr>
        <p:xfrm>
          <a:off x="500654" y="741700"/>
          <a:ext cx="11562813" cy="5926166"/>
        </p:xfrm>
        <a:graphic>
          <a:graphicData uri="http://schemas.openxmlformats.org/drawingml/2006/table">
            <a:tbl>
              <a:tblPr firstRow="1" bandRow="1">
                <a:tableStyleId>{5C22544A-7EE6-4342-B048-85BDC9FD1C3A}</a:tableStyleId>
              </a:tblPr>
              <a:tblGrid>
                <a:gridCol w="3280703">
                  <a:extLst>
                    <a:ext uri="{9D8B030D-6E8A-4147-A177-3AD203B41FA5}">
                      <a16:colId xmlns:a16="http://schemas.microsoft.com/office/drawing/2014/main" xmlns="" val="1059122713"/>
                    </a:ext>
                  </a:extLst>
                </a:gridCol>
                <a:gridCol w="2010754">
                  <a:extLst>
                    <a:ext uri="{9D8B030D-6E8A-4147-A177-3AD203B41FA5}">
                      <a16:colId xmlns:a16="http://schemas.microsoft.com/office/drawing/2014/main" xmlns="" val="3643138597"/>
                    </a:ext>
                  </a:extLst>
                </a:gridCol>
                <a:gridCol w="1567839">
                  <a:extLst>
                    <a:ext uri="{9D8B030D-6E8A-4147-A177-3AD203B41FA5}">
                      <a16:colId xmlns:a16="http://schemas.microsoft.com/office/drawing/2014/main" xmlns="" val="1041423125"/>
                    </a:ext>
                  </a:extLst>
                </a:gridCol>
                <a:gridCol w="1567839">
                  <a:extLst>
                    <a:ext uri="{9D8B030D-6E8A-4147-A177-3AD203B41FA5}">
                      <a16:colId xmlns:a16="http://schemas.microsoft.com/office/drawing/2014/main" xmlns="" val="996248767"/>
                    </a:ext>
                  </a:extLst>
                </a:gridCol>
                <a:gridCol w="1567839">
                  <a:extLst>
                    <a:ext uri="{9D8B030D-6E8A-4147-A177-3AD203B41FA5}">
                      <a16:colId xmlns:a16="http://schemas.microsoft.com/office/drawing/2014/main" xmlns="" val="2663588679"/>
                    </a:ext>
                  </a:extLst>
                </a:gridCol>
                <a:gridCol w="1567839">
                  <a:extLst>
                    <a:ext uri="{9D8B030D-6E8A-4147-A177-3AD203B41FA5}">
                      <a16:colId xmlns:a16="http://schemas.microsoft.com/office/drawing/2014/main" xmlns="" val="3627265595"/>
                    </a:ext>
                  </a:extLst>
                </a:gridCol>
              </a:tblGrid>
              <a:tr h="1058366">
                <a:tc>
                  <a:txBody>
                    <a:bodyPr/>
                    <a:lstStyle/>
                    <a:p>
                      <a:r>
                        <a:rPr lang="en-US" dirty="0">
                          <a:solidFill>
                            <a:schemeClr val="accent2">
                              <a:lumMod val="75000"/>
                            </a:schemeClr>
                          </a:solidFill>
                        </a:rPr>
                        <a:t>Parameters</a:t>
                      </a:r>
                    </a:p>
                  </a:txBody>
                  <a:tcPr anchor="ctr"/>
                </a:tc>
                <a:tc>
                  <a:txBody>
                    <a:bodyPr/>
                    <a:lstStyle/>
                    <a:p>
                      <a:pPr algn="ctr"/>
                      <a:r>
                        <a:rPr lang="en-US" dirty="0">
                          <a:solidFill>
                            <a:schemeClr val="accent2">
                              <a:lumMod val="75000"/>
                            </a:schemeClr>
                          </a:solidFill>
                        </a:rPr>
                        <a:t>Analysis Method</a:t>
                      </a:r>
                    </a:p>
                  </a:txBody>
                  <a:tcPr anchor="ctr"/>
                </a:tc>
                <a:tc>
                  <a:txBody>
                    <a:bodyPr/>
                    <a:lstStyle/>
                    <a:p>
                      <a:pPr algn="ctr"/>
                      <a:r>
                        <a:rPr lang="en-US" dirty="0">
                          <a:solidFill>
                            <a:schemeClr val="accent2">
                              <a:lumMod val="75000"/>
                            </a:schemeClr>
                          </a:solidFill>
                        </a:rPr>
                        <a:t>Unit</a:t>
                      </a:r>
                    </a:p>
                  </a:txBody>
                  <a:tcPr anchor="ctr"/>
                </a:tc>
                <a:tc>
                  <a:txBody>
                    <a:bodyPr/>
                    <a:lstStyle/>
                    <a:p>
                      <a:pPr algn="ctr"/>
                      <a:r>
                        <a:rPr lang="en-US" dirty="0">
                          <a:solidFill>
                            <a:schemeClr val="accent2">
                              <a:lumMod val="75000"/>
                            </a:schemeClr>
                          </a:solidFill>
                        </a:rPr>
                        <a:t>LOR</a:t>
                      </a:r>
                    </a:p>
                  </a:txBody>
                  <a:tcPr anchor="ctr"/>
                </a:tc>
                <a:tc>
                  <a:txBody>
                    <a:bodyPr/>
                    <a:lstStyle/>
                    <a:p>
                      <a:pPr algn="ctr"/>
                      <a:r>
                        <a:rPr lang="en-US" u="sng" dirty="0">
                          <a:solidFill>
                            <a:schemeClr val="accent2">
                              <a:lumMod val="75000"/>
                            </a:schemeClr>
                          </a:solidFill>
                        </a:rPr>
                        <a:t>Result</a:t>
                      </a:r>
                    </a:p>
                    <a:p>
                      <a:pPr algn="ctr"/>
                      <a:r>
                        <a:rPr lang="en-US" dirty="0">
                          <a:solidFill>
                            <a:schemeClr val="accent2">
                              <a:lumMod val="75000"/>
                            </a:schemeClr>
                          </a:solidFill>
                        </a:rPr>
                        <a:t>01</a:t>
                      </a:r>
                    </a:p>
                  </a:txBody>
                  <a:tcPr anchor="ctr"/>
                </a:tc>
                <a:tc>
                  <a:txBody>
                    <a:bodyPr/>
                    <a:lstStyle/>
                    <a:p>
                      <a:pPr algn="ctr"/>
                      <a:r>
                        <a:rPr lang="en-US" dirty="0">
                          <a:solidFill>
                            <a:schemeClr val="accent2">
                              <a:lumMod val="75000"/>
                            </a:schemeClr>
                          </a:solidFill>
                        </a:rPr>
                        <a:t>PEQS</a:t>
                      </a:r>
                    </a:p>
                  </a:txBody>
                  <a:tcPr anchor="ctr"/>
                </a:tc>
                <a:extLst>
                  <a:ext uri="{0D108BD9-81ED-4DB2-BD59-A6C34878D82A}">
                    <a16:rowId xmlns:a16="http://schemas.microsoft.com/office/drawing/2014/main" xmlns="" val="47415149"/>
                  </a:ext>
                </a:extLst>
              </a:tr>
              <a:tr h="613180">
                <a:tc>
                  <a:txBody>
                    <a:bodyPr/>
                    <a:lstStyle/>
                    <a:p>
                      <a:r>
                        <a:rPr lang="en-US" dirty="0" smtClean="0">
                          <a:solidFill>
                            <a:schemeClr val="accent2">
                              <a:lumMod val="75000"/>
                            </a:schemeClr>
                          </a:solidFill>
                        </a:rPr>
                        <a:t>pH</a:t>
                      </a:r>
                      <a:endParaRPr lang="en-US" dirty="0">
                        <a:solidFill>
                          <a:schemeClr val="accent2">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APHA-4500-H+B</a:t>
                      </a:r>
                    </a:p>
                  </a:txBody>
                  <a:tcPr anchor="ctr"/>
                </a:tc>
                <a:tc>
                  <a:txBody>
                    <a:bodyPr/>
                    <a:lstStyle/>
                    <a:p>
                      <a:pPr algn="ctr"/>
                      <a:r>
                        <a:rPr lang="en-US" dirty="0" smtClean="0">
                          <a:solidFill>
                            <a:schemeClr val="accent2">
                              <a:lumMod val="75000"/>
                            </a:schemeClr>
                          </a:solidFill>
                        </a:rPr>
                        <a:t>pH unit </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0.01</a:t>
                      </a:r>
                    </a:p>
                  </a:txBody>
                  <a:tcPr anchor="ctr"/>
                </a:tc>
                <a:tc>
                  <a:txBody>
                    <a:bodyPr/>
                    <a:lstStyle/>
                    <a:p>
                      <a:pPr algn="ctr"/>
                      <a:r>
                        <a:rPr lang="en-US" dirty="0">
                          <a:solidFill>
                            <a:schemeClr val="accent2">
                              <a:lumMod val="75000"/>
                            </a:schemeClr>
                          </a:solidFill>
                        </a:rPr>
                        <a:t>7.77</a:t>
                      </a:r>
                    </a:p>
                  </a:txBody>
                  <a:tcPr anchor="ctr"/>
                </a:tc>
                <a:tc>
                  <a:txBody>
                    <a:bodyPr/>
                    <a:lstStyle/>
                    <a:p>
                      <a:pPr algn="ctr"/>
                      <a:r>
                        <a:rPr lang="en-US" dirty="0">
                          <a:solidFill>
                            <a:schemeClr val="accent2">
                              <a:lumMod val="75000"/>
                            </a:schemeClr>
                          </a:solidFill>
                        </a:rPr>
                        <a:t>6-9</a:t>
                      </a:r>
                    </a:p>
                  </a:txBody>
                  <a:tcPr anchor="ctr"/>
                </a:tc>
                <a:extLst>
                  <a:ext uri="{0D108BD9-81ED-4DB2-BD59-A6C34878D82A}">
                    <a16:rowId xmlns:a16="http://schemas.microsoft.com/office/drawing/2014/main" xmlns="" val="1839871591"/>
                  </a:ext>
                </a:extLst>
              </a:tr>
              <a:tr h="613180">
                <a:tc>
                  <a:txBody>
                    <a:bodyPr/>
                    <a:lstStyle/>
                    <a:p>
                      <a:r>
                        <a:rPr lang="en-US" dirty="0">
                          <a:solidFill>
                            <a:schemeClr val="accent2">
                              <a:lumMod val="75000"/>
                            </a:schemeClr>
                          </a:solidFill>
                        </a:rPr>
                        <a:t>Total Dissolved </a:t>
                      </a:r>
                      <a:r>
                        <a:rPr lang="en-US" dirty="0" smtClean="0">
                          <a:solidFill>
                            <a:schemeClr val="accent2">
                              <a:lumMod val="75000"/>
                            </a:schemeClr>
                          </a:solidFill>
                        </a:rPr>
                        <a:t>Solid </a:t>
                      </a:r>
                      <a:r>
                        <a:rPr lang="en-US" dirty="0">
                          <a:solidFill>
                            <a:schemeClr val="accent2">
                              <a:lumMod val="75000"/>
                            </a:schemeClr>
                          </a:solidFill>
                        </a:rPr>
                        <a:t>(TDS)**</a:t>
                      </a:r>
                    </a:p>
                  </a:txBody>
                  <a:tcPr anchor="ctr"/>
                </a:tc>
                <a:tc>
                  <a:txBody>
                    <a:bodyPr/>
                    <a:lstStyle/>
                    <a:p>
                      <a:pPr algn="ctr"/>
                      <a:r>
                        <a:rPr lang="en-US" dirty="0">
                          <a:solidFill>
                            <a:schemeClr val="accent2">
                              <a:lumMod val="75000"/>
                            </a:schemeClr>
                          </a:solidFill>
                        </a:rPr>
                        <a:t>APHA-2540C</a:t>
                      </a:r>
                    </a:p>
                  </a:txBody>
                  <a:tcPr anchor="ctr"/>
                </a:tc>
                <a:tc>
                  <a:txBody>
                    <a:bodyPr/>
                    <a:lstStyle/>
                    <a:p>
                      <a:pPr algn="ctr"/>
                      <a:r>
                        <a:rPr lang="en-US" dirty="0" smtClean="0">
                          <a:solidFill>
                            <a:schemeClr val="accent2">
                              <a:lumMod val="75000"/>
                            </a:schemeClr>
                          </a:solidFill>
                        </a:rPr>
                        <a:t>mg/l</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1.0</a:t>
                      </a:r>
                    </a:p>
                  </a:txBody>
                  <a:tcPr anchor="ctr"/>
                </a:tc>
                <a:tc>
                  <a:txBody>
                    <a:bodyPr/>
                    <a:lstStyle/>
                    <a:p>
                      <a:pPr algn="ctr"/>
                      <a:r>
                        <a:rPr lang="en-US" dirty="0">
                          <a:solidFill>
                            <a:schemeClr val="accent2">
                              <a:lumMod val="75000"/>
                            </a:schemeClr>
                          </a:solidFill>
                        </a:rPr>
                        <a:t>772.0</a:t>
                      </a:r>
                    </a:p>
                  </a:txBody>
                  <a:tcPr anchor="ctr"/>
                </a:tc>
                <a:tc>
                  <a:txBody>
                    <a:bodyPr/>
                    <a:lstStyle/>
                    <a:p>
                      <a:pPr algn="ctr"/>
                      <a:r>
                        <a:rPr lang="en-US" dirty="0">
                          <a:solidFill>
                            <a:schemeClr val="accent2">
                              <a:lumMod val="75000"/>
                            </a:schemeClr>
                          </a:solidFill>
                        </a:rPr>
                        <a:t>3500</a:t>
                      </a:r>
                    </a:p>
                  </a:txBody>
                  <a:tcPr anchor="ctr"/>
                </a:tc>
                <a:extLst>
                  <a:ext uri="{0D108BD9-81ED-4DB2-BD59-A6C34878D82A}">
                    <a16:rowId xmlns:a16="http://schemas.microsoft.com/office/drawing/2014/main" xmlns="" val="2508907306"/>
                  </a:ext>
                </a:extLst>
              </a:tr>
              <a:tr h="613180">
                <a:tc>
                  <a:txBody>
                    <a:bodyPr/>
                    <a:lstStyle/>
                    <a:p>
                      <a:r>
                        <a:rPr lang="en-US" dirty="0">
                          <a:solidFill>
                            <a:schemeClr val="accent2">
                              <a:lumMod val="75000"/>
                            </a:schemeClr>
                          </a:solidFill>
                        </a:rPr>
                        <a:t>Oil and </a:t>
                      </a:r>
                      <a:r>
                        <a:rPr lang="en-US" dirty="0" smtClean="0">
                          <a:solidFill>
                            <a:schemeClr val="accent2">
                              <a:lumMod val="75000"/>
                            </a:schemeClr>
                          </a:solidFill>
                        </a:rPr>
                        <a:t>Grease</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USEPA-1664</a:t>
                      </a:r>
                    </a:p>
                  </a:txBody>
                  <a:tcPr anchor="ctr"/>
                </a:tc>
                <a:tc>
                  <a:txBody>
                    <a:bodyPr/>
                    <a:lstStyle/>
                    <a:p>
                      <a:pPr algn="ctr"/>
                      <a:r>
                        <a:rPr lang="en-US" smtClean="0">
                          <a:solidFill>
                            <a:schemeClr val="accent2">
                              <a:lumMod val="75000"/>
                            </a:schemeClr>
                          </a:solidFill>
                        </a:rPr>
                        <a:t>mg/l</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0.2</a:t>
                      </a:r>
                    </a:p>
                  </a:txBody>
                  <a:tcPr anchor="ctr"/>
                </a:tc>
                <a:tc>
                  <a:txBody>
                    <a:bodyPr/>
                    <a:lstStyle/>
                    <a:p>
                      <a:pPr algn="ctr"/>
                      <a:r>
                        <a:rPr lang="en-US" dirty="0">
                          <a:solidFill>
                            <a:schemeClr val="accent2">
                              <a:lumMod val="75000"/>
                            </a:schemeClr>
                          </a:solidFill>
                        </a:rPr>
                        <a:t>&lt;0.2</a:t>
                      </a:r>
                    </a:p>
                  </a:txBody>
                  <a:tcPr anchor="ctr"/>
                </a:tc>
                <a:tc>
                  <a:txBody>
                    <a:bodyPr/>
                    <a:lstStyle/>
                    <a:p>
                      <a:pPr algn="ctr"/>
                      <a:r>
                        <a:rPr lang="en-US" dirty="0">
                          <a:solidFill>
                            <a:schemeClr val="accent2">
                              <a:lumMod val="75000"/>
                            </a:schemeClr>
                          </a:solidFill>
                        </a:rPr>
                        <a:t>10</a:t>
                      </a:r>
                    </a:p>
                  </a:txBody>
                  <a:tcPr anchor="ctr"/>
                </a:tc>
                <a:extLst>
                  <a:ext uri="{0D108BD9-81ED-4DB2-BD59-A6C34878D82A}">
                    <a16:rowId xmlns:a16="http://schemas.microsoft.com/office/drawing/2014/main" xmlns="" val="2044486371"/>
                  </a:ext>
                </a:extLst>
              </a:tr>
              <a:tr h="613180">
                <a:tc>
                  <a:txBody>
                    <a:bodyPr/>
                    <a:lstStyle/>
                    <a:p>
                      <a:r>
                        <a:rPr lang="en-US" dirty="0">
                          <a:solidFill>
                            <a:schemeClr val="accent2">
                              <a:lumMod val="75000"/>
                            </a:schemeClr>
                          </a:solidFill>
                        </a:rPr>
                        <a:t>Biological Oxygen Demand</a:t>
                      </a:r>
                    </a:p>
                  </a:txBody>
                  <a:tcPr anchor="ctr"/>
                </a:tc>
                <a:tc>
                  <a:txBody>
                    <a:bodyPr/>
                    <a:lstStyle/>
                    <a:p>
                      <a:pPr algn="ctr"/>
                      <a:r>
                        <a:rPr lang="en-US" dirty="0">
                          <a:solidFill>
                            <a:schemeClr val="accent2">
                              <a:lumMod val="75000"/>
                            </a:schemeClr>
                          </a:solidFill>
                        </a:rPr>
                        <a:t>APHA-5210 B</a:t>
                      </a:r>
                    </a:p>
                  </a:txBody>
                  <a:tcPr anchor="ctr"/>
                </a:tc>
                <a:tc>
                  <a:txBody>
                    <a:bodyPr/>
                    <a:lstStyle/>
                    <a:p>
                      <a:pPr algn="ctr"/>
                      <a:r>
                        <a:rPr lang="en-US" dirty="0" smtClean="0">
                          <a:solidFill>
                            <a:schemeClr val="accent2">
                              <a:lumMod val="75000"/>
                            </a:schemeClr>
                          </a:solidFill>
                        </a:rPr>
                        <a:t>mg/l</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1.0</a:t>
                      </a:r>
                    </a:p>
                  </a:txBody>
                  <a:tcPr anchor="ctr"/>
                </a:tc>
                <a:tc>
                  <a:txBody>
                    <a:bodyPr/>
                    <a:lstStyle/>
                    <a:p>
                      <a:pPr algn="ctr"/>
                      <a:r>
                        <a:rPr lang="en-US" dirty="0">
                          <a:solidFill>
                            <a:schemeClr val="accent2">
                              <a:lumMod val="75000"/>
                            </a:schemeClr>
                          </a:solidFill>
                        </a:rPr>
                        <a:t>16.0</a:t>
                      </a:r>
                    </a:p>
                  </a:txBody>
                  <a:tcPr anchor="ctr"/>
                </a:tc>
                <a:tc>
                  <a:txBody>
                    <a:bodyPr/>
                    <a:lstStyle/>
                    <a:p>
                      <a:pPr algn="ctr"/>
                      <a:r>
                        <a:rPr lang="en-US" dirty="0">
                          <a:solidFill>
                            <a:schemeClr val="accent2">
                              <a:lumMod val="75000"/>
                            </a:schemeClr>
                          </a:solidFill>
                        </a:rPr>
                        <a:t>80</a:t>
                      </a:r>
                    </a:p>
                  </a:txBody>
                  <a:tcPr anchor="ctr"/>
                </a:tc>
                <a:extLst>
                  <a:ext uri="{0D108BD9-81ED-4DB2-BD59-A6C34878D82A}">
                    <a16:rowId xmlns:a16="http://schemas.microsoft.com/office/drawing/2014/main" xmlns="" val="3122570995"/>
                  </a:ext>
                </a:extLst>
              </a:tr>
              <a:tr h="613180">
                <a:tc>
                  <a:txBody>
                    <a:bodyPr/>
                    <a:lstStyle/>
                    <a:p>
                      <a:r>
                        <a:rPr lang="en-US" dirty="0">
                          <a:solidFill>
                            <a:schemeClr val="accent2">
                              <a:lumMod val="75000"/>
                            </a:schemeClr>
                          </a:solidFill>
                        </a:rPr>
                        <a:t>Chemical Oxygen Demand</a:t>
                      </a:r>
                    </a:p>
                  </a:txBody>
                  <a:tcPr anchor="ctr"/>
                </a:tc>
                <a:tc>
                  <a:txBody>
                    <a:bodyPr/>
                    <a:lstStyle/>
                    <a:p>
                      <a:pPr algn="ctr"/>
                      <a:r>
                        <a:rPr lang="en-US" dirty="0" smtClean="0">
                          <a:solidFill>
                            <a:schemeClr val="accent2">
                              <a:lumMod val="75000"/>
                            </a:schemeClr>
                          </a:solidFill>
                        </a:rPr>
                        <a:t>APHA-5220-D</a:t>
                      </a:r>
                      <a:endParaRPr lang="en-US" dirty="0">
                        <a:solidFill>
                          <a:schemeClr val="accent2">
                            <a:lumMod val="75000"/>
                          </a:schemeClr>
                        </a:solidFill>
                      </a:endParaRPr>
                    </a:p>
                  </a:txBody>
                  <a:tcPr anchor="ctr"/>
                </a:tc>
                <a:tc>
                  <a:txBody>
                    <a:bodyPr/>
                    <a:lstStyle/>
                    <a:p>
                      <a:pPr algn="ctr"/>
                      <a:r>
                        <a:rPr lang="en-US" smtClean="0">
                          <a:solidFill>
                            <a:schemeClr val="accent2">
                              <a:lumMod val="75000"/>
                            </a:schemeClr>
                          </a:solidFill>
                        </a:rPr>
                        <a:t>mg/l</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1.0</a:t>
                      </a:r>
                    </a:p>
                  </a:txBody>
                  <a:tcPr anchor="ctr"/>
                </a:tc>
                <a:tc>
                  <a:txBody>
                    <a:bodyPr/>
                    <a:lstStyle/>
                    <a:p>
                      <a:pPr algn="ctr"/>
                      <a:r>
                        <a:rPr lang="en-US" dirty="0">
                          <a:solidFill>
                            <a:schemeClr val="accent2">
                              <a:lumMod val="75000"/>
                            </a:schemeClr>
                          </a:solidFill>
                        </a:rPr>
                        <a:t>46.0</a:t>
                      </a:r>
                    </a:p>
                  </a:txBody>
                  <a:tcPr anchor="ctr"/>
                </a:tc>
                <a:tc>
                  <a:txBody>
                    <a:bodyPr/>
                    <a:lstStyle/>
                    <a:p>
                      <a:pPr algn="ctr"/>
                      <a:r>
                        <a:rPr lang="en-US" dirty="0">
                          <a:solidFill>
                            <a:schemeClr val="accent2">
                              <a:lumMod val="75000"/>
                            </a:schemeClr>
                          </a:solidFill>
                        </a:rPr>
                        <a:t>150</a:t>
                      </a:r>
                    </a:p>
                  </a:txBody>
                  <a:tcPr anchor="ctr"/>
                </a:tc>
                <a:extLst>
                  <a:ext uri="{0D108BD9-81ED-4DB2-BD59-A6C34878D82A}">
                    <a16:rowId xmlns:a16="http://schemas.microsoft.com/office/drawing/2014/main" xmlns="" val="2393208221"/>
                  </a:ext>
                </a:extLst>
              </a:tr>
              <a:tr h="613180">
                <a:tc>
                  <a:txBody>
                    <a:bodyPr/>
                    <a:lstStyle/>
                    <a:p>
                      <a:r>
                        <a:rPr lang="en-US" dirty="0">
                          <a:solidFill>
                            <a:schemeClr val="accent2">
                              <a:lumMod val="75000"/>
                            </a:schemeClr>
                          </a:solidFill>
                        </a:rPr>
                        <a:t>Total </a:t>
                      </a:r>
                      <a:r>
                        <a:rPr lang="en-US" dirty="0" smtClean="0">
                          <a:solidFill>
                            <a:schemeClr val="accent2">
                              <a:lumMod val="75000"/>
                            </a:schemeClr>
                          </a:solidFill>
                        </a:rPr>
                        <a:t>Suspended Solids</a:t>
                      </a:r>
                      <a:endParaRPr lang="en-US" dirty="0">
                        <a:solidFill>
                          <a:schemeClr val="accent2">
                            <a:lumMod val="75000"/>
                          </a:schemeClr>
                        </a:solidFill>
                      </a:endParaRPr>
                    </a:p>
                  </a:txBody>
                  <a:tcPr anchor="ctr"/>
                </a:tc>
                <a:tc>
                  <a:txBody>
                    <a:bodyPr/>
                    <a:lstStyle/>
                    <a:p>
                      <a:r>
                        <a:rPr lang="en-US" dirty="0" smtClean="0">
                          <a:solidFill>
                            <a:schemeClr val="accent2">
                              <a:lumMod val="75000"/>
                            </a:schemeClr>
                          </a:solidFill>
                        </a:rPr>
                        <a:t>   APHA-2540-C</a:t>
                      </a:r>
                      <a:endParaRPr lang="en-US" dirty="0">
                        <a:solidFill>
                          <a:schemeClr val="accent2">
                            <a:lumMod val="75000"/>
                          </a:schemeClr>
                        </a:solidFill>
                      </a:endParaRPr>
                    </a:p>
                  </a:txBody>
                  <a:tcPr anchor="ctr"/>
                </a:tc>
                <a:tc>
                  <a:txBody>
                    <a:bodyPr/>
                    <a:lstStyle/>
                    <a:p>
                      <a:pPr algn="ctr"/>
                      <a:r>
                        <a:rPr lang="en-US" dirty="0" smtClean="0">
                          <a:solidFill>
                            <a:schemeClr val="accent2">
                              <a:lumMod val="75000"/>
                            </a:schemeClr>
                          </a:solidFill>
                        </a:rPr>
                        <a:t>mg/l</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1.0</a:t>
                      </a:r>
                    </a:p>
                  </a:txBody>
                  <a:tcPr anchor="ctr"/>
                </a:tc>
                <a:tc>
                  <a:txBody>
                    <a:bodyPr/>
                    <a:lstStyle/>
                    <a:p>
                      <a:pPr algn="ctr"/>
                      <a:r>
                        <a:rPr lang="en-US" dirty="0">
                          <a:solidFill>
                            <a:schemeClr val="accent2">
                              <a:lumMod val="75000"/>
                            </a:schemeClr>
                          </a:solidFill>
                        </a:rPr>
                        <a:t>44.0</a:t>
                      </a:r>
                    </a:p>
                  </a:txBody>
                  <a:tcPr anchor="ctr"/>
                </a:tc>
                <a:tc>
                  <a:txBody>
                    <a:bodyPr/>
                    <a:lstStyle/>
                    <a:p>
                      <a:pPr algn="ctr"/>
                      <a:r>
                        <a:rPr lang="en-US" dirty="0">
                          <a:solidFill>
                            <a:schemeClr val="accent2">
                              <a:lumMod val="75000"/>
                            </a:schemeClr>
                          </a:solidFill>
                        </a:rPr>
                        <a:t>200</a:t>
                      </a:r>
                    </a:p>
                  </a:txBody>
                  <a:tcPr anchor="ctr"/>
                </a:tc>
                <a:extLst>
                  <a:ext uri="{0D108BD9-81ED-4DB2-BD59-A6C34878D82A}">
                    <a16:rowId xmlns:a16="http://schemas.microsoft.com/office/drawing/2014/main" xmlns="" val="315808852"/>
                  </a:ext>
                </a:extLst>
              </a:tr>
              <a:tr h="613180">
                <a:tc gridSpan="6">
                  <a:txBody>
                    <a:bodyPr/>
                    <a:lstStyle/>
                    <a:p>
                      <a:r>
                        <a:rPr lang="en-US" dirty="0">
                          <a:solidFill>
                            <a:schemeClr val="accent2">
                              <a:lumMod val="75000"/>
                            </a:schemeClr>
                          </a:solidFill>
                        </a:rPr>
                        <a:t>Abbreviations:</a:t>
                      </a:r>
                    </a:p>
                    <a:p>
                      <a:r>
                        <a:rPr lang="en-US" dirty="0">
                          <a:solidFill>
                            <a:schemeClr val="accent2">
                              <a:lumMod val="75000"/>
                            </a:schemeClr>
                          </a:solidFill>
                        </a:rPr>
                        <a:t>ND: Not Detected                                 LOR: Limit of Reporting                           PEQS: Punjab Environmental Quality Standards</a:t>
                      </a:r>
                    </a:p>
                    <a:p>
                      <a:r>
                        <a:rPr lang="en-US" dirty="0">
                          <a:solidFill>
                            <a:schemeClr val="accent2">
                              <a:lumMod val="75000"/>
                            </a:schemeClr>
                          </a:solidFill>
                        </a:rPr>
                        <a:t>Note</a:t>
                      </a:r>
                      <a:r>
                        <a:rPr lang="en-US" dirty="0" smtClean="0">
                          <a:solidFill>
                            <a:schemeClr val="accent2">
                              <a:lumMod val="75000"/>
                            </a:schemeClr>
                          </a:solidFill>
                        </a:rPr>
                        <a:t>: Temperature 1.5</a:t>
                      </a:r>
                      <a:r>
                        <a:rPr lang="en-US" baseline="30000" dirty="0" smtClean="0">
                          <a:solidFill>
                            <a:schemeClr val="accent2">
                              <a:lumMod val="75000"/>
                            </a:schemeClr>
                          </a:solidFill>
                        </a:rPr>
                        <a:t>O</a:t>
                      </a:r>
                      <a:r>
                        <a:rPr lang="en-US" dirty="0" smtClean="0">
                          <a:solidFill>
                            <a:schemeClr val="accent2">
                              <a:lumMod val="75000"/>
                            </a:schemeClr>
                          </a:solidFill>
                        </a:rPr>
                        <a:t>C while</a:t>
                      </a:r>
                      <a:r>
                        <a:rPr lang="en-US" baseline="0" dirty="0" smtClean="0">
                          <a:solidFill>
                            <a:schemeClr val="accent2">
                              <a:lumMod val="75000"/>
                            </a:schemeClr>
                          </a:solidFill>
                        </a:rPr>
                        <a:t> specified limits ≤ 3</a:t>
                      </a:r>
                      <a:r>
                        <a:rPr lang="en-US" baseline="30000" dirty="0" smtClean="0">
                          <a:solidFill>
                            <a:schemeClr val="accent2">
                              <a:lumMod val="75000"/>
                            </a:schemeClr>
                          </a:solidFill>
                        </a:rPr>
                        <a:t>O</a:t>
                      </a:r>
                      <a:r>
                        <a:rPr lang="en-US" dirty="0" smtClean="0">
                          <a:solidFill>
                            <a:schemeClr val="accent2">
                              <a:lumMod val="75000"/>
                            </a:schemeClr>
                          </a:solidFill>
                        </a:rPr>
                        <a:t>C ( Jan 20,2023)</a:t>
                      </a:r>
                      <a:endParaRPr lang="en-US" dirty="0">
                        <a:solidFill>
                          <a:schemeClr val="accent2">
                            <a:lumMod val="75000"/>
                          </a:schemeClr>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279408937"/>
                  </a:ext>
                </a:extLst>
              </a:tr>
            </a:tbl>
          </a:graphicData>
        </a:graphic>
      </p:graphicFrame>
      <p:sp>
        <p:nvSpPr>
          <p:cNvPr id="7" name="TextBox 6">
            <a:extLst>
              <a:ext uri="{FF2B5EF4-FFF2-40B4-BE49-F238E27FC236}">
                <a16:creationId xmlns:a16="http://schemas.microsoft.com/office/drawing/2014/main" xmlns="" id="{D4A482FA-042E-4917-970C-3B7CC9C6887A}"/>
              </a:ext>
            </a:extLst>
          </p:cNvPr>
          <p:cNvSpPr txBox="1"/>
          <p:nvPr/>
        </p:nvSpPr>
        <p:spPr>
          <a:xfrm>
            <a:off x="2345635" y="190831"/>
            <a:ext cx="7402664" cy="523220"/>
          </a:xfrm>
          <a:prstGeom prst="rect">
            <a:avLst/>
          </a:prstGeom>
          <a:noFill/>
        </p:spPr>
        <p:txBody>
          <a:bodyPr wrap="square" rtlCol="0">
            <a:spAutoFit/>
          </a:bodyPr>
          <a:lstStyle/>
          <a:p>
            <a:pPr algn="ctr"/>
            <a:r>
              <a:rPr lang="en-US" sz="2800" b="1" dirty="0">
                <a:solidFill>
                  <a:schemeClr val="accent2">
                    <a:lumMod val="75000"/>
                  </a:schemeClr>
                </a:solidFill>
                <a:effectLst>
                  <a:outerShdw blurRad="38100" dist="38100" dir="2700000" algn="tl">
                    <a:srgbClr val="000000">
                      <a:alpha val="43137"/>
                    </a:srgbClr>
                  </a:outerShdw>
                </a:effectLst>
              </a:rPr>
              <a:t>Waste </a:t>
            </a:r>
            <a:r>
              <a:rPr lang="en-US" sz="2800" b="1" dirty="0" smtClean="0">
                <a:solidFill>
                  <a:schemeClr val="accent2">
                    <a:lumMod val="75000"/>
                  </a:schemeClr>
                </a:solidFill>
                <a:effectLst>
                  <a:outerShdw blurRad="38100" dist="38100" dir="2700000" algn="tl">
                    <a:srgbClr val="000000">
                      <a:alpha val="43137"/>
                    </a:srgbClr>
                  </a:outerShdw>
                </a:effectLst>
              </a:rPr>
              <a:t>Water Analysis Season 2022-23</a:t>
            </a:r>
            <a:endParaRPr lang="en-US" sz="2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81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9624D5-7CCB-4920-8BBF-C27009B3E72E}"/>
              </a:ext>
            </a:extLst>
          </p:cNvPr>
          <p:cNvSpPr txBox="1"/>
          <p:nvPr/>
        </p:nvSpPr>
        <p:spPr>
          <a:xfrm>
            <a:off x="352927" y="143219"/>
            <a:ext cx="11606462" cy="400110"/>
          </a:xfrm>
          <a:prstGeom prst="rect">
            <a:avLst/>
          </a:prstGeom>
          <a:noFill/>
        </p:spPr>
        <p:txBody>
          <a:bodyPr wrap="square" rtlCol="0">
            <a:spAutoFit/>
          </a:bodyPr>
          <a:lstStyle/>
          <a:p>
            <a:pPr algn="ctr"/>
            <a:r>
              <a:rPr lang="en-US" sz="2000" b="1" dirty="0">
                <a:solidFill>
                  <a:schemeClr val="accent2">
                    <a:lumMod val="75000"/>
                  </a:schemeClr>
                </a:solidFill>
                <a:effectLst>
                  <a:outerShdw blurRad="38100" dist="38100" dir="2700000" algn="tl">
                    <a:srgbClr val="000000">
                      <a:alpha val="43137"/>
                    </a:srgbClr>
                  </a:outerShdw>
                </a:effectLst>
              </a:rPr>
              <a:t>Stack Emission Monitoring </a:t>
            </a:r>
            <a:r>
              <a:rPr lang="en-US" sz="2000" b="1" dirty="0" smtClean="0">
                <a:solidFill>
                  <a:schemeClr val="accent2">
                    <a:lumMod val="75000"/>
                  </a:schemeClr>
                </a:solidFill>
                <a:effectLst>
                  <a:outerShdw blurRad="38100" dist="38100" dir="2700000" algn="tl">
                    <a:srgbClr val="000000">
                      <a:alpha val="43137"/>
                    </a:srgbClr>
                  </a:outerShdw>
                </a:effectLst>
              </a:rPr>
              <a:t>Report (Boiler # 3, 84 TPH capacity) dated Jan 14, 2023   </a:t>
            </a:r>
            <a:endParaRPr lang="en-US" sz="2000" b="1" dirty="0">
              <a:solidFill>
                <a:schemeClr val="accent2">
                  <a:lumMod val="75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xmlns="" id="{638810DF-8A6D-471B-9460-E7E4F89D8E64}"/>
                  </a:ext>
                </a:extLst>
              </p:cNvPr>
              <p:cNvGraphicFramePr>
                <a:graphicFrameLocks noGrp="1"/>
              </p:cNvGraphicFramePr>
              <p:nvPr>
                <p:extLst>
                  <p:ext uri="{D42A27DB-BD31-4B8C-83A1-F6EECF244321}">
                    <p14:modId xmlns:p14="http://schemas.microsoft.com/office/powerpoint/2010/main" val="2785648356"/>
                  </p:ext>
                </p:extLst>
              </p:nvPr>
            </p:nvGraphicFramePr>
            <p:xfrm>
              <a:off x="314593" y="603077"/>
              <a:ext cx="11666138" cy="6087566"/>
            </p:xfrm>
            <a:graphic>
              <a:graphicData uri="http://schemas.openxmlformats.org/drawingml/2006/table">
                <a:tbl>
                  <a:tblPr firstRow="1" bandRow="1">
                    <a:tableStyleId>{5C22544A-7EE6-4342-B048-85BDC9FD1C3A}</a:tableStyleId>
                  </a:tblPr>
                  <a:tblGrid>
                    <a:gridCol w="3345580">
                      <a:extLst>
                        <a:ext uri="{9D8B030D-6E8A-4147-A177-3AD203B41FA5}">
                          <a16:colId xmlns:a16="http://schemas.microsoft.com/office/drawing/2014/main" xmlns="" val="1059122713"/>
                        </a:ext>
                      </a:extLst>
                    </a:gridCol>
                    <a:gridCol w="2010754">
                      <a:extLst>
                        <a:ext uri="{9D8B030D-6E8A-4147-A177-3AD203B41FA5}">
                          <a16:colId xmlns:a16="http://schemas.microsoft.com/office/drawing/2014/main" xmlns="" val="3643138597"/>
                        </a:ext>
                      </a:extLst>
                    </a:gridCol>
                    <a:gridCol w="1567839">
                      <a:extLst>
                        <a:ext uri="{9D8B030D-6E8A-4147-A177-3AD203B41FA5}">
                          <a16:colId xmlns:a16="http://schemas.microsoft.com/office/drawing/2014/main" xmlns="" val="1041423125"/>
                        </a:ext>
                      </a:extLst>
                    </a:gridCol>
                    <a:gridCol w="1606287">
                      <a:extLst>
                        <a:ext uri="{9D8B030D-6E8A-4147-A177-3AD203B41FA5}">
                          <a16:colId xmlns:a16="http://schemas.microsoft.com/office/drawing/2014/main" xmlns="" val="996248767"/>
                        </a:ext>
                      </a:extLst>
                    </a:gridCol>
                    <a:gridCol w="1567839">
                      <a:extLst>
                        <a:ext uri="{9D8B030D-6E8A-4147-A177-3AD203B41FA5}">
                          <a16:colId xmlns:a16="http://schemas.microsoft.com/office/drawing/2014/main" xmlns="" val="2663588679"/>
                        </a:ext>
                      </a:extLst>
                    </a:gridCol>
                    <a:gridCol w="1567839">
                      <a:extLst>
                        <a:ext uri="{9D8B030D-6E8A-4147-A177-3AD203B41FA5}">
                          <a16:colId xmlns:a16="http://schemas.microsoft.com/office/drawing/2014/main" xmlns="" val="3627265595"/>
                        </a:ext>
                      </a:extLst>
                    </a:gridCol>
                  </a:tblGrid>
                  <a:tr h="1058366">
                    <a:tc>
                      <a:txBody>
                        <a:bodyPr/>
                        <a:lstStyle/>
                        <a:p>
                          <a:r>
                            <a:rPr lang="en-US" dirty="0">
                              <a:solidFill>
                                <a:schemeClr val="accent2">
                                  <a:lumMod val="75000"/>
                                </a:schemeClr>
                              </a:solidFill>
                            </a:rPr>
                            <a:t>Parameters</a:t>
                          </a:r>
                        </a:p>
                      </a:txBody>
                      <a:tcPr anchor="ctr"/>
                    </a:tc>
                    <a:tc>
                      <a:txBody>
                        <a:bodyPr/>
                        <a:lstStyle/>
                        <a:p>
                          <a:pPr algn="ctr"/>
                          <a:r>
                            <a:rPr lang="en-US" dirty="0">
                              <a:solidFill>
                                <a:schemeClr val="accent2">
                                  <a:lumMod val="75000"/>
                                </a:schemeClr>
                              </a:solidFill>
                            </a:rPr>
                            <a:t>Unit</a:t>
                          </a:r>
                        </a:p>
                      </a:txBody>
                      <a:tcPr anchor="ctr"/>
                    </a:tc>
                    <a:tc>
                      <a:txBody>
                        <a:bodyPr/>
                        <a:lstStyle/>
                        <a:p>
                          <a:pPr algn="ctr"/>
                          <a:r>
                            <a:rPr lang="en-US" dirty="0">
                              <a:solidFill>
                                <a:schemeClr val="accent2">
                                  <a:lumMod val="75000"/>
                                </a:schemeClr>
                              </a:solidFill>
                            </a:rPr>
                            <a:t>Reading 01</a:t>
                          </a:r>
                        </a:p>
                      </a:txBody>
                      <a:tcPr anchor="ctr"/>
                    </a:tc>
                    <a:tc>
                      <a:txBody>
                        <a:bodyPr/>
                        <a:lstStyle/>
                        <a:p>
                          <a:pPr algn="ctr"/>
                          <a:r>
                            <a:rPr lang="en-US" dirty="0">
                              <a:solidFill>
                                <a:schemeClr val="accent2">
                                  <a:lumMod val="75000"/>
                                </a:schemeClr>
                              </a:solidFill>
                            </a:rPr>
                            <a:t>Reading 02</a:t>
                          </a:r>
                        </a:p>
                      </a:txBody>
                      <a:tcPr anchor="ctr"/>
                    </a:tc>
                    <a:tc>
                      <a:txBody>
                        <a:bodyPr/>
                        <a:lstStyle/>
                        <a:p>
                          <a:pPr algn="ctr"/>
                          <a:r>
                            <a:rPr lang="en-US" u="none" dirty="0">
                              <a:solidFill>
                                <a:schemeClr val="accent2">
                                  <a:lumMod val="75000"/>
                                </a:schemeClr>
                              </a:solidFill>
                            </a:rPr>
                            <a:t>Reading 03</a:t>
                          </a:r>
                        </a:p>
                      </a:txBody>
                      <a:tcPr anchor="ctr"/>
                    </a:tc>
                    <a:tc>
                      <a:txBody>
                        <a:bodyPr/>
                        <a:lstStyle/>
                        <a:p>
                          <a:pPr algn="ctr"/>
                          <a:r>
                            <a:rPr lang="en-US" dirty="0">
                              <a:solidFill>
                                <a:schemeClr val="accent2">
                                  <a:lumMod val="75000"/>
                                </a:schemeClr>
                              </a:solidFill>
                            </a:rPr>
                            <a:t>Limits as per</a:t>
                          </a:r>
                        </a:p>
                        <a:p>
                          <a:pPr algn="ctr"/>
                          <a:r>
                            <a:rPr lang="en-US" dirty="0">
                              <a:solidFill>
                                <a:schemeClr val="accent2">
                                  <a:lumMod val="75000"/>
                                </a:schemeClr>
                              </a:solidFill>
                            </a:rPr>
                            <a:t>PEQS</a:t>
                          </a:r>
                        </a:p>
                      </a:txBody>
                      <a:tcPr anchor="ctr"/>
                    </a:tc>
                    <a:extLst>
                      <a:ext uri="{0D108BD9-81ED-4DB2-BD59-A6C34878D82A}">
                        <a16:rowId xmlns:a16="http://schemas.microsoft.com/office/drawing/2014/main" xmlns="" val="47415149"/>
                      </a:ext>
                    </a:extLst>
                  </a:tr>
                  <a:tr h="548640">
                    <a:tc>
                      <a:txBody>
                        <a:bodyPr/>
                        <a:lstStyle/>
                        <a:p>
                          <a:r>
                            <a:rPr lang="en-US" dirty="0">
                              <a:solidFill>
                                <a:schemeClr val="accent2">
                                  <a:lumMod val="75000"/>
                                </a:schemeClr>
                              </a:solidFill>
                            </a:rPr>
                            <a:t>Carbon Dioxide (CO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7.56</a:t>
                          </a:r>
                        </a:p>
                      </a:txBody>
                      <a:tcPr anchor="ctr"/>
                    </a:tc>
                    <a:tc>
                      <a:txBody>
                        <a:bodyPr/>
                        <a:lstStyle/>
                        <a:p>
                          <a:pPr algn="ctr"/>
                          <a:r>
                            <a:rPr lang="en-US" dirty="0">
                              <a:solidFill>
                                <a:schemeClr val="accent2">
                                  <a:lumMod val="75000"/>
                                </a:schemeClr>
                              </a:solidFill>
                            </a:rPr>
                            <a:t>8.17</a:t>
                          </a:r>
                        </a:p>
                      </a:txBody>
                      <a:tcPr anchor="ctr"/>
                    </a:tc>
                    <a:tc>
                      <a:txBody>
                        <a:bodyPr/>
                        <a:lstStyle/>
                        <a:p>
                          <a:pPr algn="ctr"/>
                          <a:r>
                            <a:rPr lang="en-US" dirty="0">
                              <a:solidFill>
                                <a:schemeClr val="accent2">
                                  <a:lumMod val="75000"/>
                                </a:schemeClr>
                              </a:solidFill>
                            </a:rPr>
                            <a:t>8.25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a16="http://schemas.microsoft.com/office/drawing/2014/main" xmlns="" val="1839871591"/>
                      </a:ext>
                    </a:extLst>
                  </a:tr>
                  <a:tr h="548640">
                    <a:tc>
                      <a:txBody>
                        <a:bodyPr/>
                        <a:lstStyle/>
                        <a:p>
                          <a:r>
                            <a:rPr lang="en-US" dirty="0">
                              <a:solidFill>
                                <a:schemeClr val="accent2">
                                  <a:lumMod val="75000"/>
                                </a:schemeClr>
                              </a:solidFill>
                            </a:rPr>
                            <a:t>Oxygen </a:t>
                          </a:r>
                          <a:r>
                            <a:rPr lang="en-US" dirty="0" smtClean="0">
                              <a:solidFill>
                                <a:schemeClr val="accent2">
                                  <a:lumMod val="75000"/>
                                </a:schemeClr>
                              </a:solidFill>
                            </a:rPr>
                            <a:t>(O</a:t>
                          </a:r>
                          <a:r>
                            <a:rPr lang="en-US" baseline="-25000" dirty="0" smtClean="0">
                              <a:solidFill>
                                <a:schemeClr val="accent2">
                                  <a:lumMod val="75000"/>
                                </a:schemeClr>
                              </a:solidFill>
                            </a:rPr>
                            <a:t>2</a:t>
                          </a:r>
                          <a:r>
                            <a:rPr lang="en-US" baseline="0" dirty="0" smtClean="0">
                              <a:solidFill>
                                <a:schemeClr val="accent2">
                                  <a:lumMod val="75000"/>
                                </a:schemeClr>
                              </a:solidFill>
                            </a:rPr>
                            <a:t>)</a:t>
                          </a:r>
                          <a:endParaRPr lang="en-US" baseline="-25000" dirty="0">
                            <a:solidFill>
                              <a:schemeClr val="accent2">
                                <a:lumMod val="75000"/>
                              </a:schemeClr>
                            </a:solidFill>
                          </a:endParaRPr>
                        </a:p>
                      </a:txBody>
                      <a:tcPr anchor="ctr"/>
                    </a:tc>
                    <a:tc>
                      <a:txBody>
                        <a:bodyPr/>
                        <a:lstStyle/>
                        <a:p>
                          <a:pPr algn="ct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13.02</a:t>
                          </a:r>
                        </a:p>
                      </a:txBody>
                      <a:tcPr anchor="ctr"/>
                    </a:tc>
                    <a:tc>
                      <a:txBody>
                        <a:bodyPr/>
                        <a:lstStyle/>
                        <a:p>
                          <a:pPr algn="ctr"/>
                          <a:r>
                            <a:rPr lang="en-US" dirty="0">
                              <a:solidFill>
                                <a:schemeClr val="accent2">
                                  <a:lumMod val="75000"/>
                                </a:schemeClr>
                              </a:solidFill>
                            </a:rPr>
                            <a:t>12.58</a:t>
                          </a:r>
                        </a:p>
                      </a:txBody>
                      <a:tcPr anchor="ctr"/>
                    </a:tc>
                    <a:tc>
                      <a:txBody>
                        <a:bodyPr/>
                        <a:lstStyle/>
                        <a:p>
                          <a:pPr algn="ctr"/>
                          <a:r>
                            <a:rPr lang="en-US" dirty="0">
                              <a:solidFill>
                                <a:schemeClr val="accent2">
                                  <a:lumMod val="75000"/>
                                </a:schemeClr>
                              </a:solidFill>
                            </a:rPr>
                            <a:t>11.85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a16="http://schemas.microsoft.com/office/drawing/2014/main" xmlns="" val="2508907306"/>
                      </a:ext>
                    </a:extLst>
                  </a:tr>
                  <a:tr h="548640">
                    <a:tc>
                      <a:txBody>
                        <a:bodyPr/>
                        <a:lstStyle/>
                        <a:p>
                          <a:r>
                            <a:rPr lang="en-US" dirty="0">
                              <a:solidFill>
                                <a:schemeClr val="accent2">
                                  <a:lumMod val="75000"/>
                                </a:schemeClr>
                              </a:solidFill>
                            </a:rPr>
                            <a:t>Carbon Monoxide (CO)</a:t>
                          </a:r>
                        </a:p>
                      </a:txBody>
                      <a:tcPr anchor="ctr"/>
                    </a:tc>
                    <a:tc>
                      <a:txBody>
                        <a:bodyPr/>
                        <a:lstStyle/>
                        <a:p>
                          <a:pPr algn="ctr"/>
                          <a:r>
                            <a:rPr lang="en-US" dirty="0" smtClean="0">
                              <a:solidFill>
                                <a:schemeClr val="accent2">
                                  <a:lumMod val="75000"/>
                                </a:schemeClr>
                              </a:solidFill>
                            </a:rPr>
                            <a:t>mg/Nm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141.00</a:t>
                          </a:r>
                        </a:p>
                      </a:txBody>
                      <a:tcPr anchor="ctr"/>
                    </a:tc>
                    <a:tc>
                      <a:txBody>
                        <a:bodyPr/>
                        <a:lstStyle/>
                        <a:p>
                          <a:pPr algn="ctr"/>
                          <a:r>
                            <a:rPr lang="en-US" dirty="0">
                              <a:solidFill>
                                <a:schemeClr val="accent2">
                                  <a:lumMod val="75000"/>
                                </a:schemeClr>
                              </a:solidFill>
                            </a:rPr>
                            <a:t>158.00</a:t>
                          </a:r>
                        </a:p>
                      </a:txBody>
                      <a:tcPr anchor="ctr"/>
                    </a:tc>
                    <a:tc>
                      <a:txBody>
                        <a:bodyPr/>
                        <a:lstStyle/>
                        <a:p>
                          <a:pPr algn="ctr"/>
                          <a:r>
                            <a:rPr lang="en-US" dirty="0">
                              <a:solidFill>
                                <a:schemeClr val="accent2">
                                  <a:lumMod val="75000"/>
                                </a:schemeClr>
                              </a:solidFill>
                            </a:rPr>
                            <a:t>163.00</a:t>
                          </a:r>
                        </a:p>
                      </a:txBody>
                      <a:tcPr anchor="ctr"/>
                    </a:tc>
                    <a:tc>
                      <a:txBody>
                        <a:bodyPr/>
                        <a:lstStyle/>
                        <a:p>
                          <a:pPr algn="ctr"/>
                          <a:r>
                            <a:rPr lang="en-US" dirty="0">
                              <a:solidFill>
                                <a:schemeClr val="accent2">
                                  <a:lumMod val="75000"/>
                                </a:schemeClr>
                              </a:solidFill>
                            </a:rPr>
                            <a:t>800</a:t>
                          </a:r>
                        </a:p>
                      </a:txBody>
                      <a:tcPr anchor="ctr"/>
                    </a:tc>
                    <a:extLst>
                      <a:ext uri="{0D108BD9-81ED-4DB2-BD59-A6C34878D82A}">
                        <a16:rowId xmlns:a16="http://schemas.microsoft.com/office/drawing/2014/main" xmlns="" val="2044486371"/>
                      </a:ext>
                    </a:extLst>
                  </a:tr>
                  <a:tr h="548640">
                    <a:tc>
                      <a:txBody>
                        <a:bodyPr/>
                        <a:lstStyle/>
                        <a:p>
                          <a:r>
                            <a:rPr lang="en-US" dirty="0">
                              <a:solidFill>
                                <a:schemeClr val="accent2">
                                  <a:lumMod val="75000"/>
                                </a:schemeClr>
                              </a:solidFill>
                            </a:rPr>
                            <a:t>Sulphur Dioxide (SO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pPr algn="ctr"/>
                          <a:r>
                            <a:rPr lang="en-US" dirty="0" smtClean="0">
                              <a:solidFill>
                                <a:schemeClr val="accent2">
                                  <a:lumMod val="75000"/>
                                </a:schemeClr>
                              </a:solidFill>
                            </a:rPr>
                            <a:t>mg/Nm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75.00</a:t>
                          </a:r>
                        </a:p>
                      </a:txBody>
                      <a:tcPr anchor="ctr"/>
                    </a:tc>
                    <a:tc>
                      <a:txBody>
                        <a:bodyPr/>
                        <a:lstStyle/>
                        <a:p>
                          <a:pPr algn="ctr"/>
                          <a:r>
                            <a:rPr lang="en-US" dirty="0">
                              <a:solidFill>
                                <a:schemeClr val="accent2">
                                  <a:lumMod val="75000"/>
                                </a:schemeClr>
                              </a:solidFill>
                            </a:rPr>
                            <a:t>81.00</a:t>
                          </a:r>
                        </a:p>
                      </a:txBody>
                      <a:tcPr anchor="ctr"/>
                    </a:tc>
                    <a:tc>
                      <a:txBody>
                        <a:bodyPr/>
                        <a:lstStyle/>
                        <a:p>
                          <a:pPr algn="ctr"/>
                          <a:r>
                            <a:rPr lang="en-US" dirty="0">
                              <a:solidFill>
                                <a:schemeClr val="accent2">
                                  <a:lumMod val="75000"/>
                                </a:schemeClr>
                              </a:solidFill>
                            </a:rPr>
                            <a:t>86.00</a:t>
                          </a:r>
                        </a:p>
                      </a:txBody>
                      <a:tcPr anchor="ctr"/>
                    </a:tc>
                    <a:tc>
                      <a:txBody>
                        <a:bodyPr/>
                        <a:lstStyle/>
                        <a:p>
                          <a:pPr algn="ctr"/>
                          <a:r>
                            <a:rPr lang="en-US" dirty="0">
                              <a:solidFill>
                                <a:schemeClr val="accent2">
                                  <a:lumMod val="75000"/>
                                </a:schemeClr>
                              </a:solidFill>
                            </a:rPr>
                            <a:t>1700</a:t>
                          </a:r>
                        </a:p>
                      </a:txBody>
                      <a:tcPr anchor="ctr"/>
                    </a:tc>
                    <a:extLst>
                      <a:ext uri="{0D108BD9-81ED-4DB2-BD59-A6C34878D82A}">
                        <a16:rowId xmlns:a16="http://schemas.microsoft.com/office/drawing/2014/main" xmlns="" val="3122570995"/>
                      </a:ext>
                    </a:extLst>
                  </a:tr>
                  <a:tr h="548640">
                    <a:tc>
                      <a:txBody>
                        <a:bodyPr/>
                        <a:lstStyle/>
                        <a:p>
                          <a:r>
                            <a:rPr lang="en-US" dirty="0">
                              <a:solidFill>
                                <a:schemeClr val="accent2">
                                  <a:lumMod val="75000"/>
                                </a:schemeClr>
                              </a:solidFill>
                            </a:rPr>
                            <a:t>Nitrogen Dioxide (NO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pPr algn="ctr"/>
                          <a:r>
                            <a:rPr lang="en-US" dirty="0" smtClean="0">
                              <a:solidFill>
                                <a:schemeClr val="accent2">
                                  <a:lumMod val="75000"/>
                                </a:schemeClr>
                              </a:solidFill>
                            </a:rPr>
                            <a:t>mg/Nm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12.00</a:t>
                          </a:r>
                        </a:p>
                      </a:txBody>
                      <a:tcPr anchor="ctr"/>
                    </a:tc>
                    <a:tc>
                      <a:txBody>
                        <a:bodyPr/>
                        <a:lstStyle/>
                        <a:p>
                          <a:pPr algn="ctr"/>
                          <a:r>
                            <a:rPr lang="en-US" dirty="0">
                              <a:solidFill>
                                <a:schemeClr val="accent2">
                                  <a:lumMod val="75000"/>
                                </a:schemeClr>
                              </a:solidFill>
                            </a:rPr>
                            <a:t>17.00</a:t>
                          </a:r>
                        </a:p>
                      </a:txBody>
                      <a:tcPr anchor="ctr"/>
                    </a:tc>
                    <a:tc>
                      <a:txBody>
                        <a:bodyPr/>
                        <a:lstStyle/>
                        <a:p>
                          <a:pPr algn="ctr"/>
                          <a:r>
                            <a:rPr lang="en-US" dirty="0">
                              <a:solidFill>
                                <a:schemeClr val="accent2">
                                  <a:lumMod val="75000"/>
                                </a:schemeClr>
                              </a:solidFill>
                            </a:rPr>
                            <a:t>22.00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a16="http://schemas.microsoft.com/office/drawing/2014/main" xmlns="" val="2393208221"/>
                      </a:ext>
                    </a:extLst>
                  </a:tr>
                  <a:tr h="548640">
                    <a:tc>
                      <a:txBody>
                        <a:bodyPr/>
                        <a:lstStyle/>
                        <a:p>
                          <a:r>
                            <a:rPr lang="en-US" dirty="0">
                              <a:solidFill>
                                <a:schemeClr val="accent2">
                                  <a:lumMod val="75000"/>
                                </a:schemeClr>
                              </a:solidFill>
                            </a:rPr>
                            <a:t>Nitrogen Oxide (NO)</a:t>
                          </a:r>
                        </a:p>
                      </a:txBody>
                      <a:tcPr anchor="ctr"/>
                    </a:tc>
                    <a:tc>
                      <a:txBody>
                        <a:bodyPr/>
                        <a:lstStyle/>
                        <a:p>
                          <a:pPr algn="ctr"/>
                          <a:r>
                            <a:rPr lang="en-US" dirty="0" smtClean="0">
                              <a:solidFill>
                                <a:schemeClr val="accent2">
                                  <a:lumMod val="75000"/>
                                </a:schemeClr>
                              </a:solidFill>
                            </a:rPr>
                            <a:t>mg/Nm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208.00</a:t>
                          </a:r>
                        </a:p>
                      </a:txBody>
                      <a:tcPr anchor="ctr"/>
                    </a:tc>
                    <a:tc>
                      <a:txBody>
                        <a:bodyPr/>
                        <a:lstStyle/>
                        <a:p>
                          <a:pPr algn="ctr"/>
                          <a:r>
                            <a:rPr lang="en-US" dirty="0">
                              <a:solidFill>
                                <a:schemeClr val="accent2">
                                  <a:lumMod val="75000"/>
                                </a:schemeClr>
                              </a:solidFill>
                            </a:rPr>
                            <a:t>217.00</a:t>
                          </a:r>
                        </a:p>
                      </a:txBody>
                      <a:tcPr anchor="ctr"/>
                    </a:tc>
                    <a:tc>
                      <a:txBody>
                        <a:bodyPr/>
                        <a:lstStyle/>
                        <a:p>
                          <a:pPr algn="ctr"/>
                          <a:r>
                            <a:rPr lang="en-US" dirty="0">
                              <a:solidFill>
                                <a:schemeClr val="accent2">
                                  <a:lumMod val="75000"/>
                                </a:schemeClr>
                              </a:solidFill>
                            </a:rPr>
                            <a:t>231.00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a16="http://schemas.microsoft.com/office/drawing/2014/main" xmlns="" val="315808852"/>
                      </a:ext>
                    </a:extLst>
                  </a:tr>
                  <a:tr h="548640">
                    <a:tc>
                      <a:txBody>
                        <a:bodyPr/>
                        <a:lstStyle/>
                        <a:p>
                          <a:r>
                            <a:rPr lang="en-US" dirty="0" smtClean="0">
                              <a:solidFill>
                                <a:schemeClr val="accent2">
                                  <a:lumMod val="75000"/>
                                </a:schemeClr>
                              </a:solidFill>
                            </a:rPr>
                            <a:t>NOx</a:t>
                          </a:r>
                          <a:endParaRPr lang="en-US" dirty="0">
                            <a:solidFill>
                              <a:schemeClr val="accent2">
                                <a:lumMod val="75000"/>
                              </a:schemeClr>
                            </a:solidFill>
                          </a:endParaRPr>
                        </a:p>
                      </a:txBody>
                      <a:tcPr anchor="ctr"/>
                    </a:tc>
                    <a:tc>
                      <a:txBody>
                        <a:bodyPr/>
                        <a:lstStyle/>
                        <a:p>
                          <a:pPr algn="ctr"/>
                          <a:r>
                            <a:rPr lang="en-US" dirty="0" smtClean="0">
                              <a:solidFill>
                                <a:schemeClr val="accent2">
                                  <a:lumMod val="75000"/>
                                </a:schemeClr>
                              </a:solidFill>
                            </a:rPr>
                            <a:t>mg/Nm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220.00</a:t>
                          </a:r>
                        </a:p>
                      </a:txBody>
                      <a:tcPr anchor="ctr"/>
                    </a:tc>
                    <a:tc>
                      <a:txBody>
                        <a:bodyPr/>
                        <a:lstStyle/>
                        <a:p>
                          <a:pPr algn="ctr"/>
                          <a:r>
                            <a:rPr lang="en-US" dirty="0" smtClean="0">
                              <a:solidFill>
                                <a:schemeClr val="accent2">
                                  <a:lumMod val="75000"/>
                                </a:schemeClr>
                              </a:solidFill>
                            </a:rPr>
                            <a:t>244.00</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a16="http://schemas.microsoft.com/office/drawing/2014/main" xmlns="" val="648287437"/>
                      </a:ext>
                    </a:extLst>
                  </a:tr>
                  <a:tr h="548640">
                    <a:tc>
                      <a:txBody>
                        <a:bodyPr/>
                        <a:lstStyle/>
                        <a:p>
                          <a:r>
                            <a:rPr lang="en-US" dirty="0">
                              <a:solidFill>
                                <a:schemeClr val="accent2">
                                  <a:lumMod val="75000"/>
                                </a:schemeClr>
                              </a:solidFill>
                            </a:rPr>
                            <a:t>Smoke</a:t>
                          </a:r>
                        </a:p>
                      </a:txBody>
                      <a:tcPr anchor="ctr"/>
                    </a:tc>
                    <a:tc>
                      <a:txBody>
                        <a:bodyPr/>
                        <a:lstStyle/>
                        <a:p>
                          <a:pPr algn="ctr"/>
                          <a:r>
                            <a:rPr lang="en-US" dirty="0" smtClean="0">
                              <a:solidFill>
                                <a:schemeClr val="accent2">
                                  <a:lumMod val="75000"/>
                                </a:schemeClr>
                              </a:solidFill>
                            </a:rPr>
                            <a:t>Ringlemann Scale</a:t>
                          </a:r>
                          <a:endParaRPr lang="en-US" dirty="0">
                            <a:solidFill>
                              <a:schemeClr val="accent2">
                                <a:lumMod val="75000"/>
                              </a:schemeClr>
                            </a:solidFill>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1.00</a:t>
                          </a:r>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r>
                            <a:rPr lang="en-US" dirty="0">
                              <a:solidFill>
                                <a:schemeClr val="accent2">
                                  <a:lumMod val="75000"/>
                                </a:schemeClr>
                              </a:solidFill>
                            </a:rPr>
                            <a:t>2</a:t>
                          </a:r>
                        </a:p>
                      </a:txBody>
                      <a:tcPr anchor="ctr"/>
                    </a:tc>
                    <a:extLst>
                      <a:ext uri="{0D108BD9-81ED-4DB2-BD59-A6C34878D82A}">
                        <a16:rowId xmlns:a16="http://schemas.microsoft.com/office/drawing/2014/main" xmlns="" val="4046784223"/>
                      </a:ext>
                    </a:extLst>
                  </a:tr>
                  <a:tr h="548640">
                    <a:tc>
                      <a:txBody>
                        <a:bodyPr/>
                        <a:lstStyle/>
                        <a:p>
                          <a:r>
                            <a:rPr lang="en-US" dirty="0">
                              <a:solidFill>
                                <a:schemeClr val="accent2">
                                  <a:lumMod val="75000"/>
                                </a:schemeClr>
                              </a:solidFill>
                            </a:rPr>
                            <a:t>Particulate Matter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m</a:t>
                          </a:r>
                          <a:r>
                            <a:rPr lang="en-US" dirty="0">
                              <a:solidFill>
                                <a:schemeClr val="accent2">
                                  <a:lumMod val="75000"/>
                                </a:schemeClr>
                              </a:solidFill>
                            </a:rPr>
                            <a:t>g/Nm</a:t>
                          </a:r>
                          <a14:m>
                            <m:oMath xmlns:m="http://schemas.openxmlformats.org/officeDocument/2006/math">
                              <m:r>
                                <a:rPr lang="en-US" sz="1800" i="1" dirty="0" smtClean="0">
                                  <a:solidFill>
                                    <a:schemeClr val="accent2">
                                      <a:lumMod val="75000"/>
                                    </a:schemeClr>
                                  </a:solidFill>
                                  <a:latin typeface="Cambria Math" panose="02040503050406030204" pitchFamily="18" charset="0"/>
                                </a:rPr>
                                <m:t>³</m:t>
                              </m:r>
                            </m:oMath>
                          </a14:m>
                          <a:endParaRPr lang="en-US" dirty="0">
                            <a:solidFill>
                              <a:schemeClr val="accent2">
                                <a:lumMod val="75000"/>
                              </a:schemeClr>
                            </a:solidFill>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115.30</a:t>
                          </a:r>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r>
                            <a:rPr lang="en-US" dirty="0">
                              <a:solidFill>
                                <a:schemeClr val="accent2">
                                  <a:lumMod val="75000"/>
                                </a:schemeClr>
                              </a:solidFill>
                            </a:rPr>
                            <a:t>-</a:t>
                          </a:r>
                        </a:p>
                      </a:txBody>
                      <a:tcPr anchor="ctr"/>
                    </a:tc>
                    <a:extLst>
                      <a:ext uri="{0D108BD9-81ED-4DB2-BD59-A6C34878D82A}">
                        <a16:rowId xmlns:a16="http://schemas.microsoft.com/office/drawing/2014/main" xmlns="" val="2531009977"/>
                      </a:ext>
                    </a:extLst>
                  </a:tr>
                </a:tbl>
              </a:graphicData>
            </a:graphic>
          </p:graphicFrame>
        </mc:Choice>
        <mc:Fallback xmlns="">
          <p:graphicFrame>
            <p:nvGraphicFramePr>
              <p:cNvPr id="4" name="Table 4">
                <a:extLst>
                  <a:ext uri="{FF2B5EF4-FFF2-40B4-BE49-F238E27FC236}">
                    <a16:creationId xmlns="" xmlns:a16="http://schemas.microsoft.com/office/drawing/2014/main" xmlns:a14="http://schemas.microsoft.com/office/drawing/2010/main" id="{638810DF-8A6D-471B-9460-E7E4F89D8E64}"/>
                  </a:ext>
                </a:extLst>
              </p:cNvPr>
              <p:cNvGraphicFramePr>
                <a:graphicFrameLocks noGrp="1"/>
              </p:cNvGraphicFramePr>
              <p:nvPr>
                <p:extLst>
                  <p:ext uri="{D42A27DB-BD31-4B8C-83A1-F6EECF244321}">
                    <p14:modId xmlns:p14="http://schemas.microsoft.com/office/powerpoint/2010/main" val="2785648356"/>
                  </p:ext>
                </p:extLst>
              </p:nvPr>
            </p:nvGraphicFramePr>
            <p:xfrm>
              <a:off x="314593" y="603077"/>
              <a:ext cx="11666138" cy="6087566"/>
            </p:xfrm>
            <a:graphic>
              <a:graphicData uri="http://schemas.openxmlformats.org/drawingml/2006/table">
                <a:tbl>
                  <a:tblPr firstRow="1" bandRow="1">
                    <a:tableStyleId>{5C22544A-7EE6-4342-B048-85BDC9FD1C3A}</a:tableStyleId>
                  </a:tblPr>
                  <a:tblGrid>
                    <a:gridCol w="3345580">
                      <a:extLst>
                        <a:ext uri="{9D8B030D-6E8A-4147-A177-3AD203B41FA5}">
                          <a16:colId xmlns="" xmlns:a16="http://schemas.microsoft.com/office/drawing/2014/main" xmlns:a14="http://schemas.microsoft.com/office/drawing/2010/main" val="1059122713"/>
                        </a:ext>
                      </a:extLst>
                    </a:gridCol>
                    <a:gridCol w="2010754">
                      <a:extLst>
                        <a:ext uri="{9D8B030D-6E8A-4147-A177-3AD203B41FA5}">
                          <a16:colId xmlns="" xmlns:a16="http://schemas.microsoft.com/office/drawing/2014/main" xmlns:a14="http://schemas.microsoft.com/office/drawing/2010/main" val="3643138597"/>
                        </a:ext>
                      </a:extLst>
                    </a:gridCol>
                    <a:gridCol w="1567839">
                      <a:extLst>
                        <a:ext uri="{9D8B030D-6E8A-4147-A177-3AD203B41FA5}">
                          <a16:colId xmlns="" xmlns:a16="http://schemas.microsoft.com/office/drawing/2014/main" xmlns:a14="http://schemas.microsoft.com/office/drawing/2010/main" val="1041423125"/>
                        </a:ext>
                      </a:extLst>
                    </a:gridCol>
                    <a:gridCol w="1606287">
                      <a:extLst>
                        <a:ext uri="{9D8B030D-6E8A-4147-A177-3AD203B41FA5}">
                          <a16:colId xmlns="" xmlns:a16="http://schemas.microsoft.com/office/drawing/2014/main" xmlns:a14="http://schemas.microsoft.com/office/drawing/2010/main" val="996248767"/>
                        </a:ext>
                      </a:extLst>
                    </a:gridCol>
                    <a:gridCol w="1567839">
                      <a:extLst>
                        <a:ext uri="{9D8B030D-6E8A-4147-A177-3AD203B41FA5}">
                          <a16:colId xmlns="" xmlns:a16="http://schemas.microsoft.com/office/drawing/2014/main" xmlns:a14="http://schemas.microsoft.com/office/drawing/2010/main" val="2663588679"/>
                        </a:ext>
                      </a:extLst>
                    </a:gridCol>
                    <a:gridCol w="1567839">
                      <a:extLst>
                        <a:ext uri="{9D8B030D-6E8A-4147-A177-3AD203B41FA5}">
                          <a16:colId xmlns="" xmlns:a16="http://schemas.microsoft.com/office/drawing/2014/main" xmlns:a14="http://schemas.microsoft.com/office/drawing/2010/main" val="3627265595"/>
                        </a:ext>
                      </a:extLst>
                    </a:gridCol>
                  </a:tblGrid>
                  <a:tr h="1058366">
                    <a:tc>
                      <a:txBody>
                        <a:bodyPr/>
                        <a:lstStyle/>
                        <a:p>
                          <a:r>
                            <a:rPr lang="en-US" dirty="0">
                              <a:solidFill>
                                <a:schemeClr val="accent2">
                                  <a:lumMod val="75000"/>
                                </a:schemeClr>
                              </a:solidFill>
                            </a:rPr>
                            <a:t>Parameters</a:t>
                          </a:r>
                        </a:p>
                      </a:txBody>
                      <a:tcPr anchor="ctr"/>
                    </a:tc>
                    <a:tc>
                      <a:txBody>
                        <a:bodyPr/>
                        <a:lstStyle/>
                        <a:p>
                          <a:pPr algn="ctr"/>
                          <a:r>
                            <a:rPr lang="en-US" dirty="0">
                              <a:solidFill>
                                <a:schemeClr val="accent2">
                                  <a:lumMod val="75000"/>
                                </a:schemeClr>
                              </a:solidFill>
                            </a:rPr>
                            <a:t>Unit</a:t>
                          </a:r>
                        </a:p>
                      </a:txBody>
                      <a:tcPr anchor="ctr"/>
                    </a:tc>
                    <a:tc>
                      <a:txBody>
                        <a:bodyPr/>
                        <a:lstStyle/>
                        <a:p>
                          <a:pPr algn="ctr"/>
                          <a:r>
                            <a:rPr lang="en-US" dirty="0">
                              <a:solidFill>
                                <a:schemeClr val="accent2">
                                  <a:lumMod val="75000"/>
                                </a:schemeClr>
                              </a:solidFill>
                            </a:rPr>
                            <a:t>Reading 01</a:t>
                          </a:r>
                        </a:p>
                      </a:txBody>
                      <a:tcPr anchor="ctr"/>
                    </a:tc>
                    <a:tc>
                      <a:txBody>
                        <a:bodyPr/>
                        <a:lstStyle/>
                        <a:p>
                          <a:pPr algn="ctr"/>
                          <a:r>
                            <a:rPr lang="en-US" dirty="0">
                              <a:solidFill>
                                <a:schemeClr val="accent2">
                                  <a:lumMod val="75000"/>
                                </a:schemeClr>
                              </a:solidFill>
                            </a:rPr>
                            <a:t>Reading 02</a:t>
                          </a:r>
                        </a:p>
                      </a:txBody>
                      <a:tcPr anchor="ctr"/>
                    </a:tc>
                    <a:tc>
                      <a:txBody>
                        <a:bodyPr/>
                        <a:lstStyle/>
                        <a:p>
                          <a:pPr algn="ctr"/>
                          <a:r>
                            <a:rPr lang="en-US" u="none" dirty="0">
                              <a:solidFill>
                                <a:schemeClr val="accent2">
                                  <a:lumMod val="75000"/>
                                </a:schemeClr>
                              </a:solidFill>
                            </a:rPr>
                            <a:t>Reading 03</a:t>
                          </a:r>
                        </a:p>
                      </a:txBody>
                      <a:tcPr anchor="ctr"/>
                    </a:tc>
                    <a:tc>
                      <a:txBody>
                        <a:bodyPr/>
                        <a:lstStyle/>
                        <a:p>
                          <a:pPr algn="ctr"/>
                          <a:r>
                            <a:rPr lang="en-US" dirty="0">
                              <a:solidFill>
                                <a:schemeClr val="accent2">
                                  <a:lumMod val="75000"/>
                                </a:schemeClr>
                              </a:solidFill>
                            </a:rPr>
                            <a:t>Limits as per</a:t>
                          </a:r>
                        </a:p>
                        <a:p>
                          <a:pPr algn="ctr"/>
                          <a:r>
                            <a:rPr lang="en-US" dirty="0">
                              <a:solidFill>
                                <a:schemeClr val="accent2">
                                  <a:lumMod val="75000"/>
                                </a:schemeClr>
                              </a:solidFill>
                            </a:rPr>
                            <a:t>PEQS</a:t>
                          </a:r>
                        </a:p>
                      </a:txBody>
                      <a:tcPr anchor="ctr"/>
                    </a:tc>
                    <a:extLst>
                      <a:ext uri="{0D108BD9-81ED-4DB2-BD59-A6C34878D82A}">
                        <a16:rowId xmlns="" xmlns:a16="http://schemas.microsoft.com/office/drawing/2014/main" xmlns:a14="http://schemas.microsoft.com/office/drawing/2010/main" val="47415149"/>
                      </a:ext>
                    </a:extLst>
                  </a:tr>
                  <a:tr h="548640">
                    <a:tc>
                      <a:txBody>
                        <a:bodyPr/>
                        <a:lstStyle/>
                        <a:p>
                          <a:r>
                            <a:rPr lang="en-US" dirty="0">
                              <a:solidFill>
                                <a:schemeClr val="accent2">
                                  <a:lumMod val="75000"/>
                                </a:schemeClr>
                              </a:solidFill>
                            </a:rPr>
                            <a:t>Carbon Dioxide (CO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7.56</a:t>
                          </a:r>
                        </a:p>
                      </a:txBody>
                      <a:tcPr anchor="ctr"/>
                    </a:tc>
                    <a:tc>
                      <a:txBody>
                        <a:bodyPr/>
                        <a:lstStyle/>
                        <a:p>
                          <a:pPr algn="ctr"/>
                          <a:r>
                            <a:rPr lang="en-US" dirty="0">
                              <a:solidFill>
                                <a:schemeClr val="accent2">
                                  <a:lumMod val="75000"/>
                                </a:schemeClr>
                              </a:solidFill>
                            </a:rPr>
                            <a:t>8.17</a:t>
                          </a:r>
                        </a:p>
                      </a:txBody>
                      <a:tcPr anchor="ctr"/>
                    </a:tc>
                    <a:tc>
                      <a:txBody>
                        <a:bodyPr/>
                        <a:lstStyle/>
                        <a:p>
                          <a:pPr algn="ctr"/>
                          <a:r>
                            <a:rPr lang="en-US" dirty="0">
                              <a:solidFill>
                                <a:schemeClr val="accent2">
                                  <a:lumMod val="75000"/>
                                </a:schemeClr>
                              </a:solidFill>
                            </a:rPr>
                            <a:t>8.25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 xmlns:a16="http://schemas.microsoft.com/office/drawing/2014/main" xmlns:a14="http://schemas.microsoft.com/office/drawing/2010/main" val="1839871591"/>
                      </a:ext>
                    </a:extLst>
                  </a:tr>
                  <a:tr h="548640">
                    <a:tc>
                      <a:txBody>
                        <a:bodyPr/>
                        <a:lstStyle/>
                        <a:p>
                          <a:r>
                            <a:rPr lang="en-US" dirty="0">
                              <a:solidFill>
                                <a:schemeClr val="accent2">
                                  <a:lumMod val="75000"/>
                                </a:schemeClr>
                              </a:solidFill>
                            </a:rPr>
                            <a:t>Oxygen </a:t>
                          </a:r>
                          <a:r>
                            <a:rPr lang="en-US" dirty="0" smtClean="0">
                              <a:solidFill>
                                <a:schemeClr val="accent2">
                                  <a:lumMod val="75000"/>
                                </a:schemeClr>
                              </a:solidFill>
                            </a:rPr>
                            <a:t>(O</a:t>
                          </a:r>
                          <a:r>
                            <a:rPr lang="en-US" baseline="-25000" dirty="0" smtClean="0">
                              <a:solidFill>
                                <a:schemeClr val="accent2">
                                  <a:lumMod val="75000"/>
                                </a:schemeClr>
                              </a:solidFill>
                            </a:rPr>
                            <a:t>2</a:t>
                          </a:r>
                          <a:r>
                            <a:rPr lang="en-US" baseline="0" dirty="0" smtClean="0">
                              <a:solidFill>
                                <a:schemeClr val="accent2">
                                  <a:lumMod val="75000"/>
                                </a:schemeClr>
                              </a:solidFill>
                            </a:rPr>
                            <a:t>)</a:t>
                          </a:r>
                          <a:endParaRPr lang="en-US" baseline="-25000" dirty="0">
                            <a:solidFill>
                              <a:schemeClr val="accent2">
                                <a:lumMod val="75000"/>
                              </a:schemeClr>
                            </a:solidFill>
                          </a:endParaRPr>
                        </a:p>
                      </a:txBody>
                      <a:tcPr anchor="ctr"/>
                    </a:tc>
                    <a:tc>
                      <a:txBody>
                        <a:bodyPr/>
                        <a:lstStyle/>
                        <a:p>
                          <a:pPr algn="ctr"/>
                          <a:r>
                            <a:rPr lang="en-US" dirty="0">
                              <a:solidFill>
                                <a:schemeClr val="accent2">
                                  <a:lumMod val="75000"/>
                                </a:schemeClr>
                              </a:solidFill>
                            </a:rPr>
                            <a:t>%</a:t>
                          </a:r>
                        </a:p>
                      </a:txBody>
                      <a:tcPr anchor="ctr"/>
                    </a:tc>
                    <a:tc>
                      <a:txBody>
                        <a:bodyPr/>
                        <a:lstStyle/>
                        <a:p>
                          <a:pPr algn="ctr"/>
                          <a:r>
                            <a:rPr lang="en-US" dirty="0">
                              <a:solidFill>
                                <a:schemeClr val="accent2">
                                  <a:lumMod val="75000"/>
                                </a:schemeClr>
                              </a:solidFill>
                            </a:rPr>
                            <a:t>13.02</a:t>
                          </a:r>
                        </a:p>
                      </a:txBody>
                      <a:tcPr anchor="ctr"/>
                    </a:tc>
                    <a:tc>
                      <a:txBody>
                        <a:bodyPr/>
                        <a:lstStyle/>
                        <a:p>
                          <a:pPr algn="ctr"/>
                          <a:r>
                            <a:rPr lang="en-US" dirty="0">
                              <a:solidFill>
                                <a:schemeClr val="accent2">
                                  <a:lumMod val="75000"/>
                                </a:schemeClr>
                              </a:solidFill>
                            </a:rPr>
                            <a:t>12.58</a:t>
                          </a:r>
                        </a:p>
                      </a:txBody>
                      <a:tcPr anchor="ctr"/>
                    </a:tc>
                    <a:tc>
                      <a:txBody>
                        <a:bodyPr/>
                        <a:lstStyle/>
                        <a:p>
                          <a:pPr algn="ctr"/>
                          <a:r>
                            <a:rPr lang="en-US" dirty="0">
                              <a:solidFill>
                                <a:schemeClr val="accent2">
                                  <a:lumMod val="75000"/>
                                </a:schemeClr>
                              </a:solidFill>
                            </a:rPr>
                            <a:t>11.85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 xmlns:a16="http://schemas.microsoft.com/office/drawing/2014/main" xmlns:a14="http://schemas.microsoft.com/office/drawing/2010/main" val="2508907306"/>
                      </a:ext>
                    </a:extLst>
                  </a:tr>
                  <a:tr h="548640">
                    <a:tc>
                      <a:txBody>
                        <a:bodyPr/>
                        <a:lstStyle/>
                        <a:p>
                          <a:r>
                            <a:rPr lang="en-US" dirty="0">
                              <a:solidFill>
                                <a:schemeClr val="accent2">
                                  <a:lumMod val="75000"/>
                                </a:schemeClr>
                              </a:solidFill>
                            </a:rPr>
                            <a:t>Carbon Monoxide (CO)</a:t>
                          </a:r>
                        </a:p>
                      </a:txBody>
                      <a:tcPr anchor="ctr"/>
                    </a:tc>
                    <a:tc>
                      <a:txBody>
                        <a:bodyPr/>
                        <a:lstStyle/>
                        <a:p>
                          <a:endParaRPr lang="en-US"/>
                        </a:p>
                      </a:txBody>
                      <a:tcPr anchor="ctr">
                        <a:blipFill rotWithShape="0">
                          <a:blip r:embed="rId3"/>
                          <a:stretch>
                            <a:fillRect l="-166667" t="-394444" r="-315152" b="-6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141.00</a:t>
                          </a:r>
                        </a:p>
                      </a:txBody>
                      <a:tcPr anchor="ctr"/>
                    </a:tc>
                    <a:tc>
                      <a:txBody>
                        <a:bodyPr/>
                        <a:lstStyle/>
                        <a:p>
                          <a:pPr algn="ctr"/>
                          <a:r>
                            <a:rPr lang="en-US" dirty="0">
                              <a:solidFill>
                                <a:schemeClr val="accent2">
                                  <a:lumMod val="75000"/>
                                </a:schemeClr>
                              </a:solidFill>
                            </a:rPr>
                            <a:t>158.00</a:t>
                          </a:r>
                        </a:p>
                      </a:txBody>
                      <a:tcPr anchor="ctr"/>
                    </a:tc>
                    <a:tc>
                      <a:txBody>
                        <a:bodyPr/>
                        <a:lstStyle/>
                        <a:p>
                          <a:pPr algn="ctr"/>
                          <a:r>
                            <a:rPr lang="en-US" dirty="0">
                              <a:solidFill>
                                <a:schemeClr val="accent2">
                                  <a:lumMod val="75000"/>
                                </a:schemeClr>
                              </a:solidFill>
                            </a:rPr>
                            <a:t>163.00</a:t>
                          </a:r>
                        </a:p>
                      </a:txBody>
                      <a:tcPr anchor="ctr"/>
                    </a:tc>
                    <a:tc>
                      <a:txBody>
                        <a:bodyPr/>
                        <a:lstStyle/>
                        <a:p>
                          <a:pPr algn="ctr"/>
                          <a:r>
                            <a:rPr lang="en-US" dirty="0">
                              <a:solidFill>
                                <a:schemeClr val="accent2">
                                  <a:lumMod val="75000"/>
                                </a:schemeClr>
                              </a:solidFill>
                            </a:rPr>
                            <a:t>800</a:t>
                          </a:r>
                        </a:p>
                      </a:txBody>
                      <a:tcPr anchor="ctr"/>
                    </a:tc>
                    <a:extLst>
                      <a:ext uri="{0D108BD9-81ED-4DB2-BD59-A6C34878D82A}">
                        <a16:rowId xmlns="" xmlns:a16="http://schemas.microsoft.com/office/drawing/2014/main" xmlns:a14="http://schemas.microsoft.com/office/drawing/2010/main" val="2044486371"/>
                      </a:ext>
                    </a:extLst>
                  </a:tr>
                  <a:tr h="548640">
                    <a:tc>
                      <a:txBody>
                        <a:bodyPr/>
                        <a:lstStyle/>
                        <a:p>
                          <a:r>
                            <a:rPr lang="en-US" dirty="0">
                              <a:solidFill>
                                <a:schemeClr val="accent2">
                                  <a:lumMod val="75000"/>
                                </a:schemeClr>
                              </a:solidFill>
                            </a:rPr>
                            <a:t>Sulphur Dioxide (SO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endParaRPr lang="en-US"/>
                        </a:p>
                      </a:txBody>
                      <a:tcPr anchor="ctr">
                        <a:blipFill rotWithShape="0">
                          <a:blip r:embed="rId3"/>
                          <a:stretch>
                            <a:fillRect l="-166667" t="-494444" r="-315152" b="-5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75.00</a:t>
                          </a:r>
                        </a:p>
                      </a:txBody>
                      <a:tcPr anchor="ctr"/>
                    </a:tc>
                    <a:tc>
                      <a:txBody>
                        <a:bodyPr/>
                        <a:lstStyle/>
                        <a:p>
                          <a:pPr algn="ctr"/>
                          <a:r>
                            <a:rPr lang="en-US" dirty="0">
                              <a:solidFill>
                                <a:schemeClr val="accent2">
                                  <a:lumMod val="75000"/>
                                </a:schemeClr>
                              </a:solidFill>
                            </a:rPr>
                            <a:t>81.00</a:t>
                          </a:r>
                        </a:p>
                      </a:txBody>
                      <a:tcPr anchor="ctr"/>
                    </a:tc>
                    <a:tc>
                      <a:txBody>
                        <a:bodyPr/>
                        <a:lstStyle/>
                        <a:p>
                          <a:pPr algn="ctr"/>
                          <a:r>
                            <a:rPr lang="en-US" dirty="0">
                              <a:solidFill>
                                <a:schemeClr val="accent2">
                                  <a:lumMod val="75000"/>
                                </a:schemeClr>
                              </a:solidFill>
                            </a:rPr>
                            <a:t>86.00</a:t>
                          </a:r>
                        </a:p>
                      </a:txBody>
                      <a:tcPr anchor="ctr"/>
                    </a:tc>
                    <a:tc>
                      <a:txBody>
                        <a:bodyPr/>
                        <a:lstStyle/>
                        <a:p>
                          <a:pPr algn="ctr"/>
                          <a:r>
                            <a:rPr lang="en-US" dirty="0">
                              <a:solidFill>
                                <a:schemeClr val="accent2">
                                  <a:lumMod val="75000"/>
                                </a:schemeClr>
                              </a:solidFill>
                            </a:rPr>
                            <a:t>1700</a:t>
                          </a:r>
                        </a:p>
                      </a:txBody>
                      <a:tcPr anchor="ctr"/>
                    </a:tc>
                    <a:extLst>
                      <a:ext uri="{0D108BD9-81ED-4DB2-BD59-A6C34878D82A}">
                        <a16:rowId xmlns="" xmlns:a16="http://schemas.microsoft.com/office/drawing/2014/main" xmlns:a14="http://schemas.microsoft.com/office/drawing/2010/main" val="3122570995"/>
                      </a:ext>
                    </a:extLst>
                  </a:tr>
                  <a:tr h="548640">
                    <a:tc>
                      <a:txBody>
                        <a:bodyPr/>
                        <a:lstStyle/>
                        <a:p>
                          <a:r>
                            <a:rPr lang="en-US" dirty="0">
                              <a:solidFill>
                                <a:schemeClr val="accent2">
                                  <a:lumMod val="75000"/>
                                </a:schemeClr>
                              </a:solidFill>
                            </a:rPr>
                            <a:t>Nitrogen Dioxide (NO</a:t>
                          </a:r>
                          <a:r>
                            <a:rPr lang="en-US" baseline="-25000" dirty="0">
                              <a:solidFill>
                                <a:schemeClr val="accent2">
                                  <a:lumMod val="75000"/>
                                </a:schemeClr>
                              </a:solidFill>
                            </a:rPr>
                            <a:t>2</a:t>
                          </a:r>
                          <a:r>
                            <a:rPr lang="en-US" dirty="0">
                              <a:solidFill>
                                <a:schemeClr val="accent2">
                                  <a:lumMod val="75000"/>
                                </a:schemeClr>
                              </a:solidFill>
                            </a:rPr>
                            <a:t>)</a:t>
                          </a:r>
                        </a:p>
                      </a:txBody>
                      <a:tcPr anchor="ctr"/>
                    </a:tc>
                    <a:tc>
                      <a:txBody>
                        <a:bodyPr/>
                        <a:lstStyle/>
                        <a:p>
                          <a:endParaRPr lang="en-US"/>
                        </a:p>
                      </a:txBody>
                      <a:tcPr anchor="ctr">
                        <a:blipFill rotWithShape="0">
                          <a:blip r:embed="rId3"/>
                          <a:stretch>
                            <a:fillRect l="-166667" t="-594444" r="-315152" b="-42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12.00</a:t>
                          </a:r>
                        </a:p>
                      </a:txBody>
                      <a:tcPr anchor="ctr"/>
                    </a:tc>
                    <a:tc>
                      <a:txBody>
                        <a:bodyPr/>
                        <a:lstStyle/>
                        <a:p>
                          <a:pPr algn="ctr"/>
                          <a:r>
                            <a:rPr lang="en-US" dirty="0">
                              <a:solidFill>
                                <a:schemeClr val="accent2">
                                  <a:lumMod val="75000"/>
                                </a:schemeClr>
                              </a:solidFill>
                            </a:rPr>
                            <a:t>17.00</a:t>
                          </a:r>
                        </a:p>
                      </a:txBody>
                      <a:tcPr anchor="ctr"/>
                    </a:tc>
                    <a:tc>
                      <a:txBody>
                        <a:bodyPr/>
                        <a:lstStyle/>
                        <a:p>
                          <a:pPr algn="ctr"/>
                          <a:r>
                            <a:rPr lang="en-US" dirty="0">
                              <a:solidFill>
                                <a:schemeClr val="accent2">
                                  <a:lumMod val="75000"/>
                                </a:schemeClr>
                              </a:solidFill>
                            </a:rPr>
                            <a:t>22.00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 xmlns:a16="http://schemas.microsoft.com/office/drawing/2014/main" xmlns:a14="http://schemas.microsoft.com/office/drawing/2010/main" val="2393208221"/>
                      </a:ext>
                    </a:extLst>
                  </a:tr>
                  <a:tr h="548640">
                    <a:tc>
                      <a:txBody>
                        <a:bodyPr/>
                        <a:lstStyle/>
                        <a:p>
                          <a:r>
                            <a:rPr lang="en-US" dirty="0">
                              <a:solidFill>
                                <a:schemeClr val="accent2">
                                  <a:lumMod val="75000"/>
                                </a:schemeClr>
                              </a:solidFill>
                            </a:rPr>
                            <a:t>Nitrogen Oxide (NO)</a:t>
                          </a:r>
                        </a:p>
                      </a:txBody>
                      <a:tcPr anchor="ctr"/>
                    </a:tc>
                    <a:tc>
                      <a:txBody>
                        <a:bodyPr/>
                        <a:lstStyle/>
                        <a:p>
                          <a:endParaRPr lang="en-US"/>
                        </a:p>
                      </a:txBody>
                      <a:tcPr anchor="ctr">
                        <a:blipFill rotWithShape="0">
                          <a:blip r:embed="rId3"/>
                          <a:stretch>
                            <a:fillRect l="-166667" t="-686813" r="-315152" b="-315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208.00</a:t>
                          </a:r>
                        </a:p>
                      </a:txBody>
                      <a:tcPr anchor="ctr"/>
                    </a:tc>
                    <a:tc>
                      <a:txBody>
                        <a:bodyPr/>
                        <a:lstStyle/>
                        <a:p>
                          <a:pPr algn="ctr"/>
                          <a:r>
                            <a:rPr lang="en-US" dirty="0">
                              <a:solidFill>
                                <a:schemeClr val="accent2">
                                  <a:lumMod val="75000"/>
                                </a:schemeClr>
                              </a:solidFill>
                            </a:rPr>
                            <a:t>217.00</a:t>
                          </a:r>
                        </a:p>
                      </a:txBody>
                      <a:tcPr anchor="ctr"/>
                    </a:tc>
                    <a:tc>
                      <a:txBody>
                        <a:bodyPr/>
                        <a:lstStyle/>
                        <a:p>
                          <a:pPr algn="ctr"/>
                          <a:r>
                            <a:rPr lang="en-US" dirty="0">
                              <a:solidFill>
                                <a:schemeClr val="accent2">
                                  <a:lumMod val="75000"/>
                                </a:schemeClr>
                              </a:solidFill>
                            </a:rPr>
                            <a:t>231.00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 xmlns:a16="http://schemas.microsoft.com/office/drawing/2014/main" xmlns:a14="http://schemas.microsoft.com/office/drawing/2010/main" val="315808852"/>
                      </a:ext>
                    </a:extLst>
                  </a:tr>
                  <a:tr h="548640">
                    <a:tc>
                      <a:txBody>
                        <a:bodyPr/>
                        <a:lstStyle/>
                        <a:p>
                          <a:r>
                            <a:rPr lang="en-US" dirty="0" smtClean="0">
                              <a:solidFill>
                                <a:schemeClr val="accent2">
                                  <a:lumMod val="75000"/>
                                </a:schemeClr>
                              </a:solidFill>
                            </a:rPr>
                            <a:t>NOx</a:t>
                          </a:r>
                          <a:endParaRPr lang="en-US" dirty="0">
                            <a:solidFill>
                              <a:schemeClr val="accent2">
                                <a:lumMod val="75000"/>
                              </a:schemeClr>
                            </a:solidFill>
                          </a:endParaRPr>
                        </a:p>
                      </a:txBody>
                      <a:tcPr anchor="ctr"/>
                    </a:tc>
                    <a:tc>
                      <a:txBody>
                        <a:bodyPr/>
                        <a:lstStyle/>
                        <a:p>
                          <a:endParaRPr lang="en-US"/>
                        </a:p>
                      </a:txBody>
                      <a:tcPr anchor="ctr">
                        <a:blipFill rotWithShape="0">
                          <a:blip r:embed="rId3"/>
                          <a:stretch>
                            <a:fillRect l="-166667" t="-795556" r="-315152" b="-21888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220.00</a:t>
                          </a:r>
                        </a:p>
                      </a:txBody>
                      <a:tcPr anchor="ctr"/>
                    </a:tc>
                    <a:tc>
                      <a:txBody>
                        <a:bodyPr/>
                        <a:lstStyle/>
                        <a:p>
                          <a:pPr algn="ctr"/>
                          <a:r>
                            <a:rPr lang="en-US" dirty="0" smtClean="0">
                              <a:solidFill>
                                <a:schemeClr val="accent2">
                                  <a:lumMod val="75000"/>
                                </a:schemeClr>
                              </a:solidFill>
                            </a:rPr>
                            <a:t>244.00</a:t>
                          </a:r>
                          <a:endParaRPr lang="en-US" dirty="0">
                            <a:solidFill>
                              <a:schemeClr val="accent2">
                                <a:lumMod val="75000"/>
                              </a:schemeClr>
                            </a:solidFill>
                          </a:endParaRPr>
                        </a:p>
                      </a:txBody>
                      <a:tcPr anchor="ctr"/>
                    </a:tc>
                    <a:tc>
                      <a:txBody>
                        <a:bodyPr/>
                        <a:lstStyle/>
                        <a:p>
                          <a:pPr algn="ctr"/>
                          <a:r>
                            <a:rPr lang="en-US" dirty="0">
                              <a:solidFill>
                                <a:schemeClr val="accent2">
                                  <a:lumMod val="75000"/>
                                </a:schemeClr>
                              </a:solidFill>
                            </a:rPr>
                            <a:t>255.00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p>
                      </a:txBody>
                      <a:tcPr anchor="ctr"/>
                    </a:tc>
                    <a:extLst>
                      <a:ext uri="{0D108BD9-81ED-4DB2-BD59-A6C34878D82A}">
                        <a16:rowId xmlns="" xmlns:a16="http://schemas.microsoft.com/office/drawing/2014/main" xmlns:a14="http://schemas.microsoft.com/office/drawing/2010/main" val="648287437"/>
                      </a:ext>
                    </a:extLst>
                  </a:tr>
                  <a:tr h="640080">
                    <a:tc>
                      <a:txBody>
                        <a:bodyPr/>
                        <a:lstStyle/>
                        <a:p>
                          <a:r>
                            <a:rPr lang="en-US" dirty="0">
                              <a:solidFill>
                                <a:schemeClr val="accent2">
                                  <a:lumMod val="75000"/>
                                </a:schemeClr>
                              </a:solidFill>
                            </a:rPr>
                            <a:t>Smoke</a:t>
                          </a:r>
                        </a:p>
                      </a:txBody>
                      <a:tcPr anchor="ctr"/>
                    </a:tc>
                    <a:tc>
                      <a:txBody>
                        <a:bodyPr/>
                        <a:lstStyle/>
                        <a:p>
                          <a:pPr algn="ctr"/>
                          <a:r>
                            <a:rPr lang="en-US" dirty="0" smtClean="0">
                              <a:solidFill>
                                <a:schemeClr val="accent2">
                                  <a:lumMod val="75000"/>
                                </a:schemeClr>
                              </a:solidFill>
                            </a:rPr>
                            <a:t>Ringlemann Scale</a:t>
                          </a:r>
                          <a:endParaRPr lang="en-US" dirty="0">
                            <a:solidFill>
                              <a:schemeClr val="accent2">
                                <a:lumMod val="75000"/>
                              </a:schemeClr>
                            </a:solidFill>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1.00</a:t>
                          </a:r>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r>
                            <a:rPr lang="en-US" dirty="0">
                              <a:solidFill>
                                <a:schemeClr val="accent2">
                                  <a:lumMod val="75000"/>
                                </a:schemeClr>
                              </a:solidFill>
                            </a:rPr>
                            <a:t>2</a:t>
                          </a:r>
                        </a:p>
                      </a:txBody>
                      <a:tcPr anchor="ctr"/>
                    </a:tc>
                    <a:extLst>
                      <a:ext uri="{0D108BD9-81ED-4DB2-BD59-A6C34878D82A}">
                        <a16:rowId xmlns="" xmlns:a16="http://schemas.microsoft.com/office/drawing/2014/main" xmlns:a14="http://schemas.microsoft.com/office/drawing/2010/main" val="4046784223"/>
                      </a:ext>
                    </a:extLst>
                  </a:tr>
                  <a:tr h="548640">
                    <a:tc>
                      <a:txBody>
                        <a:bodyPr/>
                        <a:lstStyle/>
                        <a:p>
                          <a:r>
                            <a:rPr lang="en-US" dirty="0">
                              <a:solidFill>
                                <a:schemeClr val="accent2">
                                  <a:lumMod val="75000"/>
                                </a:schemeClr>
                              </a:solidFill>
                            </a:rPr>
                            <a:t>Particulate Matter</a:t>
                          </a:r>
                        </a:p>
                      </a:txBody>
                      <a:tcPr anchor="ctr"/>
                    </a:tc>
                    <a:tc>
                      <a:txBody>
                        <a:bodyPr/>
                        <a:lstStyle/>
                        <a:p>
                          <a:endParaRPr lang="en-US"/>
                        </a:p>
                      </a:txBody>
                      <a:tcPr anchor="ctr">
                        <a:blipFill rotWithShape="0">
                          <a:blip r:embed="rId3"/>
                          <a:stretch>
                            <a:fillRect l="-166667" t="-1012222" r="-315152" b="-2222"/>
                          </a:stretch>
                        </a:blip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115.30</a:t>
                          </a:r>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r>
                            <a:rPr lang="en-US" dirty="0">
                              <a:solidFill>
                                <a:schemeClr val="accent2">
                                  <a:lumMod val="75000"/>
                                </a:schemeClr>
                              </a:solidFill>
                            </a:rPr>
                            <a:t>-</a:t>
                          </a:r>
                        </a:p>
                      </a:txBody>
                      <a:tcPr anchor="ctr"/>
                    </a:tc>
                    <a:extLst>
                      <a:ext uri="{0D108BD9-81ED-4DB2-BD59-A6C34878D82A}">
                        <a16:rowId xmlns="" xmlns:a16="http://schemas.microsoft.com/office/drawing/2014/main" xmlns:a14="http://schemas.microsoft.com/office/drawing/2010/main" val="2531009977"/>
                      </a:ext>
                    </a:extLst>
                  </a:tr>
                </a:tbl>
              </a:graphicData>
            </a:graphic>
          </p:graphicFrame>
        </mc:Fallback>
      </mc:AlternateContent>
    </p:spTree>
    <p:extLst>
      <p:ext uri="{BB962C8B-B14F-4D97-AF65-F5344CB8AC3E}">
        <p14:creationId xmlns:p14="http://schemas.microsoft.com/office/powerpoint/2010/main" val="4229003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87081-16D7-4BC5-A7DB-E70117439F85}"/>
              </a:ext>
            </a:extLst>
          </p:cNvPr>
          <p:cNvSpPr>
            <a:spLocks noGrp="1"/>
          </p:cNvSpPr>
          <p:nvPr>
            <p:ph type="ctrTitle"/>
          </p:nvPr>
        </p:nvSpPr>
        <p:spPr>
          <a:xfrm>
            <a:off x="0" y="-16655"/>
            <a:ext cx="12022372" cy="939006"/>
          </a:xfrm>
        </p:spPr>
        <p:txBody>
          <a:bodyPr anchor="ctr">
            <a:normAutofit fontScale="90000"/>
          </a:bodyPr>
          <a:lstStyle/>
          <a:p>
            <a:r>
              <a:rPr lang="en-US" sz="2800" dirty="0" smtClean="0">
                <a:solidFill>
                  <a:schemeClr val="accent2">
                    <a:lumMod val="75000"/>
                  </a:schemeClr>
                </a:solidFill>
              </a:rPr>
              <a:t>safety compliance at plant (3 -Years comparison)</a:t>
            </a:r>
            <a:br>
              <a:rPr lang="en-US" sz="2800" dirty="0" smtClean="0">
                <a:solidFill>
                  <a:schemeClr val="accent2">
                    <a:lumMod val="75000"/>
                  </a:schemeClr>
                </a:solidFill>
              </a:rPr>
            </a:br>
            <a:r>
              <a:rPr lang="en-US" sz="2800" dirty="0">
                <a:solidFill>
                  <a:schemeClr val="accent2">
                    <a:lumMod val="75000"/>
                  </a:schemeClr>
                </a:solidFill>
              </a:rPr>
              <a:t>Frequency of Yearly incidents (Numbers)</a:t>
            </a:r>
            <a:r>
              <a:rPr lang="en-US" sz="2800" dirty="0" smtClean="0">
                <a:solidFill>
                  <a:schemeClr val="accent2">
                    <a:lumMod val="75000"/>
                  </a:schemeClr>
                </a:solidFill>
              </a:rPr>
              <a:t> </a:t>
            </a:r>
            <a:endParaRPr lang="en-US" sz="2800" dirty="0">
              <a:solidFill>
                <a:schemeClr val="accent2">
                  <a:lumMod val="75000"/>
                </a:schemeClr>
              </a:solidFill>
            </a:endParaRPr>
          </a:p>
        </p:txBody>
      </p:sp>
      <p:graphicFrame>
        <p:nvGraphicFramePr>
          <p:cNvPr id="7" name="Chart 6">
            <a:extLst>
              <a:ext uri="{FF2B5EF4-FFF2-40B4-BE49-F238E27FC236}">
                <a16:creationId xmlns:a16="http://schemas.microsoft.com/office/drawing/2014/main" xmlns="" id="{0C654FA1-5D7E-451F-ADDF-463178310F0F}"/>
              </a:ext>
            </a:extLst>
          </p:cNvPr>
          <p:cNvGraphicFramePr/>
          <p:nvPr>
            <p:extLst>
              <p:ext uri="{D42A27DB-BD31-4B8C-83A1-F6EECF244321}">
                <p14:modId xmlns:p14="http://schemas.microsoft.com/office/powerpoint/2010/main" val="1844963301"/>
              </p:ext>
            </p:extLst>
          </p:nvPr>
        </p:nvGraphicFramePr>
        <p:xfrm>
          <a:off x="783431" y="1163783"/>
          <a:ext cx="10802674" cy="5417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695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0"/>
            <a:ext cx="11977396" cy="6858000"/>
          </a:xfrm>
        </p:spPr>
        <p:txBody>
          <a:bodyPr>
            <a:normAutofit fontScale="90000"/>
          </a:bodyPr>
          <a:lstStyle/>
          <a:p>
            <a:pPr algn="just">
              <a:lnSpc>
                <a:spcPct val="150000"/>
              </a:lnSpc>
            </a:pPr>
            <a:r>
              <a:rPr lang="en-US" sz="4000" b="1" u="sng" dirty="0" smtClean="0">
                <a:solidFill>
                  <a:schemeClr val="accent2">
                    <a:lumMod val="75000"/>
                  </a:schemeClr>
                </a:solidFill>
                <a:effectLst>
                  <a:outerShdw blurRad="38100" dist="38100" dir="2700000" algn="tl">
                    <a:srgbClr val="000000">
                      <a:alpha val="43137"/>
                    </a:srgbClr>
                  </a:outerShdw>
                </a:effectLst>
              </a:rPr>
              <a:t>Conclusion</a:t>
            </a:r>
            <a:r>
              <a:rPr lang="en-US" sz="4000" b="1" dirty="0" smtClean="0">
                <a:solidFill>
                  <a:schemeClr val="accent2">
                    <a:lumMod val="75000"/>
                  </a:schemeClr>
                </a:solidFill>
              </a:rPr>
              <a:t/>
            </a:r>
            <a:br>
              <a:rPr lang="en-US" sz="4000" b="1" dirty="0" smtClean="0">
                <a:solidFill>
                  <a:schemeClr val="accent2">
                    <a:lumMod val="75000"/>
                  </a:schemeClr>
                </a:solidFill>
              </a:rPr>
            </a:br>
            <a:r>
              <a:rPr lang="en-US" sz="4000" b="1" dirty="0" smtClean="0">
                <a:solidFill>
                  <a:schemeClr val="accent2">
                    <a:lumMod val="75000"/>
                  </a:schemeClr>
                </a:solidFill>
              </a:rPr>
              <a:t>Dual season results reflected plant capacity utilization 80.01 – 88.26% with </a:t>
            </a:r>
            <a:r>
              <a:rPr lang="en-US" sz="4000" b="1" dirty="0">
                <a:solidFill>
                  <a:schemeClr val="accent2">
                    <a:lumMod val="75000"/>
                  </a:schemeClr>
                </a:solidFill>
              </a:rPr>
              <a:t>c</a:t>
            </a:r>
            <a:r>
              <a:rPr lang="en-US" sz="4000" b="1" dirty="0" smtClean="0">
                <a:solidFill>
                  <a:schemeClr val="accent2">
                    <a:lumMod val="75000"/>
                  </a:schemeClr>
                </a:solidFill>
              </a:rPr>
              <a:t>ore perspective to produce quality sugar at optimum energy efficient levels with certification compliance. However,   10.06% average recovery attained with control IPM, Varietal and procurement initiatives  against severe white fly, Pyrilla &amp; associated pests effected territory.</a:t>
            </a:r>
            <a:endParaRPr lang="en-US" sz="4400" b="1" dirty="0">
              <a:solidFill>
                <a:schemeClr val="accent2">
                  <a:lumMod val="75000"/>
                </a:schemeClr>
              </a:solidFill>
            </a:endParaRPr>
          </a:p>
        </p:txBody>
      </p:sp>
    </p:spTree>
    <p:extLst>
      <p:ext uri="{BB962C8B-B14F-4D97-AF65-F5344CB8AC3E}">
        <p14:creationId xmlns:p14="http://schemas.microsoft.com/office/powerpoint/2010/main" val="4239030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758" y="2975424"/>
            <a:ext cx="8911687" cy="1280890"/>
          </a:xfrm>
        </p:spPr>
        <p:txBody>
          <a:bodyPr>
            <a:normAutofit/>
          </a:bodyPr>
          <a:lstStyle/>
          <a:p>
            <a:pPr algn="ctr"/>
            <a:r>
              <a:rPr lang="en-US" sz="4000" b="1" dirty="0">
                <a:solidFill>
                  <a:schemeClr val="accent2">
                    <a:lumMod val="75000"/>
                  </a:schemeClr>
                </a:solidFill>
              </a:rPr>
              <a:t>Thank You!</a:t>
            </a:r>
          </a:p>
        </p:txBody>
      </p:sp>
    </p:spTree>
    <p:extLst>
      <p:ext uri="{BB962C8B-B14F-4D97-AF65-F5344CB8AC3E}">
        <p14:creationId xmlns:p14="http://schemas.microsoft.com/office/powerpoint/2010/main" val="132543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977" y="246888"/>
            <a:ext cx="9829636" cy="530352"/>
          </a:xfrm>
        </p:spPr>
        <p:txBody>
          <a:bodyPr>
            <a:normAutofit fontScale="90000"/>
          </a:bodyPr>
          <a:lstStyle/>
          <a:p>
            <a:pPr algn="ctr"/>
            <a:r>
              <a:rPr lang="en-US" b="1" dirty="0" smtClean="0">
                <a:solidFill>
                  <a:schemeClr val="accent2">
                    <a:lumMod val="75000"/>
                  </a:schemeClr>
                </a:solidFill>
              </a:rPr>
              <a:t>Plant Statistics</a:t>
            </a:r>
            <a:endParaRPr lang="en-US"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6702992"/>
              </p:ext>
            </p:extLst>
          </p:nvPr>
        </p:nvGraphicFramePr>
        <p:xfrm>
          <a:off x="0" y="1256232"/>
          <a:ext cx="11767559" cy="560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03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C37D3204-CDA3-4D7D-A16D-73C481EEB00C}"/>
              </a:ext>
            </a:extLst>
          </p:cNvPr>
          <p:cNvGraphicFramePr/>
          <p:nvPr>
            <p:extLst>
              <p:ext uri="{D42A27DB-BD31-4B8C-83A1-F6EECF244321}">
                <p14:modId xmlns:p14="http://schemas.microsoft.com/office/powerpoint/2010/main" val="2819925771"/>
              </p:ext>
            </p:extLst>
          </p:nvPr>
        </p:nvGraphicFramePr>
        <p:xfrm>
          <a:off x="609600" y="224589"/>
          <a:ext cx="11582399" cy="62731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27478974-8EF7-4DE3-8DDF-44BD25EF4FD0}"/>
              </a:ext>
            </a:extLst>
          </p:cNvPr>
          <p:cNvSpPr txBox="1"/>
          <p:nvPr/>
        </p:nvSpPr>
        <p:spPr>
          <a:xfrm>
            <a:off x="1518699" y="145532"/>
            <a:ext cx="9764202" cy="523220"/>
          </a:xfrm>
          <a:prstGeom prst="rect">
            <a:avLst/>
          </a:prstGeom>
          <a:noFill/>
        </p:spPr>
        <p:txBody>
          <a:bodyPr wrap="square" rtlCol="0">
            <a:spAutoFit/>
          </a:bodyPr>
          <a:lstStyle/>
          <a:p>
            <a:pPr algn="ctr" defTabSz="457200"/>
            <a:r>
              <a:rPr lang="en-US"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Comparison of Survey Vs </a:t>
            </a:r>
            <a:r>
              <a:rPr lang="en-US" sz="2800"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procured Cane (3-years data)</a:t>
            </a:r>
            <a:endParaRPr lang="en-US"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34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 background race car image."/>
          <p:cNvPicPr>
            <a:picLocks noChangeAspect="1"/>
          </p:cNvPicPr>
          <p:nvPr/>
        </p:nvPicPr>
        <p:blipFill>
          <a:blip r:embed="rId3">
            <a:alphaModFix amt="10000"/>
            <a:extLst>
              <a:ext uri="{BEBA8EAE-BF5A-486C-A8C5-ECC9F3942E4B}">
                <a14:imgProps xmlns:a14="http://schemas.microsoft.com/office/drawing/2010/main">
                  <a14:imgLayer r:embed="rId4">
                    <a14:imgEffect>
                      <a14:brightnessContrast contrast="41000"/>
                    </a14:imgEffect>
                  </a14:imgLayer>
                </a14:imgProps>
              </a:ext>
              <a:ext uri="{28A0092B-C50C-407E-A947-70E740481C1C}">
                <a14:useLocalDpi xmlns:a14="http://schemas.microsoft.com/office/drawing/2010/main" val="0"/>
              </a:ext>
            </a:extLst>
          </a:blip>
          <a:stretch>
            <a:fillRect/>
          </a:stretch>
        </p:blipFill>
        <p:spPr>
          <a:xfrm>
            <a:off x="8021" y="29484"/>
            <a:ext cx="12188825" cy="6856214"/>
          </a:xfrm>
          <a:prstGeom prst="rect">
            <a:avLst/>
          </a:prstGeom>
        </p:spPr>
      </p:pic>
      <p:sp>
        <p:nvSpPr>
          <p:cNvPr id="3" name="Title 2" hidden="1"/>
          <p:cNvSpPr>
            <a:spLocks noGrp="1"/>
          </p:cNvSpPr>
          <p:nvPr>
            <p:ph type="title"/>
          </p:nvPr>
        </p:nvSpPr>
        <p:spPr/>
        <p:txBody>
          <a:bodyPr/>
          <a:lstStyle/>
          <a:p>
            <a:r>
              <a:rPr lang="en-US" dirty="0"/>
              <a:t>Sample 4</a:t>
            </a:r>
          </a:p>
        </p:txBody>
      </p:sp>
      <p:sp>
        <p:nvSpPr>
          <p:cNvPr id="131" name="Rectangle 37"/>
          <p:cNvSpPr>
            <a:spLocks noChangeArrowheads="1"/>
          </p:cNvSpPr>
          <p:nvPr/>
        </p:nvSpPr>
        <p:spPr bwMode="auto">
          <a:xfrm>
            <a:off x="614386" y="681577"/>
            <a:ext cx="1500011" cy="387976"/>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r>
              <a:rPr lang="en-US" sz="1400" b="1" dirty="0">
                <a:solidFill>
                  <a:prstClr val="white"/>
                </a:solidFill>
                <a:latin typeface="Arial Black" charset="0"/>
                <a:ea typeface="Arial Black" charset="0"/>
                <a:cs typeface="Arial Black" charset="0"/>
              </a:rPr>
              <a:t>Sugar </a:t>
            </a:r>
            <a:r>
              <a:rPr lang="en-US" sz="1400" b="1" dirty="0">
                <a:solidFill>
                  <a:prstClr val="white"/>
                </a:solidFill>
                <a:effectLst>
                  <a:outerShdw blurRad="38100" dist="38100" dir="2700000" algn="tl">
                    <a:srgbClr val="000000">
                      <a:alpha val="43137"/>
                    </a:srgbClr>
                  </a:outerShdw>
                </a:effectLst>
                <a:latin typeface="Arial Black" charset="0"/>
                <a:ea typeface="Arial Black" charset="0"/>
                <a:cs typeface="Arial Black" charset="0"/>
              </a:rPr>
              <a:t>Cane</a:t>
            </a:r>
            <a:r>
              <a:rPr lang="en-US" sz="1400" b="1" dirty="0">
                <a:solidFill>
                  <a:prstClr val="white"/>
                </a:solidFill>
                <a:latin typeface="Arial Black" charset="0"/>
                <a:ea typeface="Arial Black" charset="0"/>
                <a:cs typeface="Arial Black" charset="0"/>
              </a:rPr>
              <a:t> Yield</a:t>
            </a:r>
            <a:endParaRPr lang="en-US" sz="1400" dirty="0">
              <a:solidFill>
                <a:prstClr val="white"/>
              </a:solidFill>
              <a:latin typeface="Arial" charset="0"/>
              <a:ea typeface="Arial" charset="0"/>
              <a:cs typeface="Arial" charset="0"/>
            </a:endParaRPr>
          </a:p>
        </p:txBody>
      </p:sp>
      <p:cxnSp>
        <p:nvCxnSpPr>
          <p:cNvPr id="129" name="Straight Connector 128">
            <a:extLst>
              <a:ext uri="{C183D7F6-B498-43B3-948B-1728B52AA6E4}">
                <adec:decorative xmlns="" xmlns:adec="http://schemas.microsoft.com/office/drawing/2017/decorative" val="1"/>
              </a:ext>
            </a:extLst>
          </p:cNvPr>
          <p:cNvCxnSpPr/>
          <p:nvPr/>
        </p:nvCxnSpPr>
        <p:spPr>
          <a:xfrm rot="16200000" flipH="1">
            <a:off x="1699945" y="1303378"/>
            <a:ext cx="2403682" cy="1939881"/>
          </a:xfrm>
          <a:prstGeom prst="line">
            <a:avLst/>
          </a:prstGeom>
          <a:ln w="28575" cap="flat" cmpd="sng" algn="ctr">
            <a:solidFill>
              <a:srgbClr val="C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C183D7F6-B498-43B3-948B-1728B52AA6E4}">
                <adec:decorative xmlns="" xmlns:adec="http://schemas.microsoft.com/office/drawing/2017/decorative" val="1"/>
              </a:ext>
            </a:extLst>
          </p:cNvPr>
          <p:cNvCxnSpPr/>
          <p:nvPr/>
        </p:nvCxnSpPr>
        <p:spPr>
          <a:xfrm rot="16200000" flipH="1">
            <a:off x="4264471" y="1303378"/>
            <a:ext cx="2403682" cy="1939881"/>
          </a:xfrm>
          <a:prstGeom prst="line">
            <a:avLst/>
          </a:prstGeom>
          <a:ln w="28575" cap="flat" cmpd="sng" algn="ctr">
            <a:solidFill>
              <a:srgbClr val="C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C183D7F6-B498-43B3-948B-1728B52AA6E4}">
                <adec:decorative xmlns="" xmlns:adec="http://schemas.microsoft.com/office/drawing/2017/decorative" val="1"/>
              </a:ext>
            </a:extLst>
          </p:cNvPr>
          <p:cNvCxnSpPr/>
          <p:nvPr/>
        </p:nvCxnSpPr>
        <p:spPr>
          <a:xfrm rot="16200000" flipH="1">
            <a:off x="6666228" y="1303378"/>
            <a:ext cx="2403682" cy="1939881"/>
          </a:xfrm>
          <a:prstGeom prst="line">
            <a:avLst/>
          </a:prstGeom>
          <a:ln w="28575" cap="flat" cmpd="sng" algn="ctr">
            <a:solidFill>
              <a:srgbClr val="C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C183D7F6-B498-43B3-948B-1728B52AA6E4}">
                <adec:decorative xmlns="" xmlns:adec="http://schemas.microsoft.com/office/drawing/2017/decorative" val="1"/>
              </a:ext>
            </a:extLst>
          </p:cNvPr>
          <p:cNvCxnSpPr/>
          <p:nvPr/>
        </p:nvCxnSpPr>
        <p:spPr>
          <a:xfrm rot="5400000" flipH="1" flipV="1">
            <a:off x="4264471" y="3707060"/>
            <a:ext cx="2403682" cy="1939881"/>
          </a:xfrm>
          <a:prstGeom prst="line">
            <a:avLst/>
          </a:prstGeom>
          <a:ln w="28575" cap="flat" cmpd="sng" algn="ctr">
            <a:solidFill>
              <a:srgbClr val="C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C183D7F6-B498-43B3-948B-1728B52AA6E4}">
                <adec:decorative xmlns="" xmlns:adec="http://schemas.microsoft.com/office/drawing/2017/decorative" val="1"/>
              </a:ext>
            </a:extLst>
          </p:cNvPr>
          <p:cNvCxnSpPr/>
          <p:nvPr/>
        </p:nvCxnSpPr>
        <p:spPr>
          <a:xfrm rot="5400000" flipH="1" flipV="1">
            <a:off x="6666228" y="3707060"/>
            <a:ext cx="2403682" cy="1939881"/>
          </a:xfrm>
          <a:prstGeom prst="line">
            <a:avLst/>
          </a:prstGeom>
          <a:ln w="28575" cap="flat" cmpd="sng" algn="ctr">
            <a:solidFill>
              <a:srgbClr val="C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C183D7F6-B498-43B3-948B-1728B52AA6E4}">
                <adec:decorative xmlns="" xmlns:adec="http://schemas.microsoft.com/office/drawing/2017/decorative" val="1"/>
              </a:ext>
            </a:extLst>
          </p:cNvPr>
          <p:cNvCxnSpPr>
            <a:cxnSpLocks/>
          </p:cNvCxnSpPr>
          <p:nvPr/>
        </p:nvCxnSpPr>
        <p:spPr>
          <a:xfrm>
            <a:off x="3810000" y="3475158"/>
            <a:ext cx="5028010" cy="0"/>
          </a:xfrm>
          <a:prstGeom prst="line">
            <a:avLst/>
          </a:prstGeom>
          <a:ln w="57150" cap="flat" cmpd="sng" algn="ctr">
            <a:solidFill>
              <a:srgbClr val="C00000"/>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43" name="Rectangle 43"/>
          <p:cNvSpPr>
            <a:spLocks noChangeArrowheads="1"/>
          </p:cNvSpPr>
          <p:nvPr/>
        </p:nvSpPr>
        <p:spPr bwMode="auto">
          <a:xfrm>
            <a:off x="8398042" y="270474"/>
            <a:ext cx="3790783" cy="1662600"/>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endParaRPr lang="en-US" sz="2800" b="1" dirty="0" smtClean="0">
              <a:solidFill>
                <a:prstClr val="white"/>
              </a:solidFill>
              <a:latin typeface="Arial Black" charset="0"/>
              <a:ea typeface="Arial Black" charset="0"/>
              <a:cs typeface="Arial Black" charset="0"/>
            </a:endParaRPr>
          </a:p>
          <a:p>
            <a:pPr algn="ctr" defTabSz="1218987">
              <a:lnSpc>
                <a:spcPct val="85000"/>
              </a:lnSpc>
              <a:spcBef>
                <a:spcPts val="20"/>
              </a:spcBef>
            </a:pPr>
            <a:r>
              <a:rPr lang="en-US" sz="2800" b="1" dirty="0" smtClean="0">
                <a:solidFill>
                  <a:prstClr val="white"/>
                </a:solidFill>
                <a:latin typeface="Arial Black" charset="0"/>
                <a:ea typeface="Arial Black" charset="0"/>
                <a:cs typeface="Arial Black" charset="0"/>
              </a:rPr>
              <a:t>Pest Management challenges &amp; optimized field measures  </a:t>
            </a:r>
          </a:p>
          <a:p>
            <a:pPr algn="ctr" defTabSz="1218987">
              <a:lnSpc>
                <a:spcPct val="85000"/>
              </a:lnSpc>
              <a:spcBef>
                <a:spcPts val="20"/>
              </a:spcBef>
            </a:pPr>
            <a:endParaRPr lang="en-US" sz="1200" dirty="0">
              <a:solidFill>
                <a:prstClr val="white"/>
              </a:solidFill>
              <a:latin typeface="Arial" charset="0"/>
              <a:ea typeface="Arial" charset="0"/>
              <a:cs typeface="Arial" charset="0"/>
            </a:endParaRPr>
          </a:p>
        </p:txBody>
      </p:sp>
      <p:sp>
        <p:nvSpPr>
          <p:cNvPr id="75" name="Rectangle 37"/>
          <p:cNvSpPr>
            <a:spLocks noChangeArrowheads="1"/>
          </p:cNvSpPr>
          <p:nvPr/>
        </p:nvSpPr>
        <p:spPr bwMode="auto">
          <a:xfrm>
            <a:off x="3205185" y="681577"/>
            <a:ext cx="1880614" cy="387976"/>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r>
              <a:rPr lang="en-US" sz="1400" b="1" dirty="0">
                <a:solidFill>
                  <a:prstClr val="white"/>
                </a:solidFill>
                <a:latin typeface="Arial Black" charset="0"/>
                <a:ea typeface="Arial Black" charset="0"/>
                <a:cs typeface="Arial Black" charset="0"/>
              </a:rPr>
              <a:t>Inflict Considerable Loss</a:t>
            </a:r>
            <a:endParaRPr lang="en-US" sz="1400" dirty="0">
              <a:solidFill>
                <a:prstClr val="white"/>
              </a:solidFill>
              <a:latin typeface="Arial" charset="0"/>
              <a:ea typeface="Arial" charset="0"/>
              <a:cs typeface="Arial" charset="0"/>
            </a:endParaRPr>
          </a:p>
        </p:txBody>
      </p:sp>
      <p:sp>
        <p:nvSpPr>
          <p:cNvPr id="76" name="Rectangle 37"/>
          <p:cNvSpPr>
            <a:spLocks noChangeArrowheads="1"/>
          </p:cNvSpPr>
          <p:nvPr/>
        </p:nvSpPr>
        <p:spPr bwMode="auto">
          <a:xfrm>
            <a:off x="5586851" y="681577"/>
            <a:ext cx="1500011" cy="387976"/>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endParaRPr lang="en-US" sz="1400" b="1" dirty="0">
              <a:solidFill>
                <a:prstClr val="white"/>
              </a:solidFill>
              <a:latin typeface="Arial Black" charset="0"/>
              <a:ea typeface="Arial Black" charset="0"/>
              <a:cs typeface="Arial Black" charset="0"/>
            </a:endParaRPr>
          </a:p>
          <a:p>
            <a:pPr algn="ctr" defTabSz="1218987">
              <a:lnSpc>
                <a:spcPct val="85000"/>
              </a:lnSpc>
              <a:spcBef>
                <a:spcPts val="20"/>
              </a:spcBef>
            </a:pPr>
            <a:r>
              <a:rPr lang="en-US" sz="1400" b="1" dirty="0">
                <a:solidFill>
                  <a:prstClr val="white"/>
                </a:solidFill>
                <a:latin typeface="Arial Black" charset="0"/>
                <a:ea typeface="Arial Black" charset="0"/>
                <a:cs typeface="Arial Black" charset="0"/>
              </a:rPr>
              <a:t>Pest Intensity</a:t>
            </a:r>
          </a:p>
          <a:p>
            <a:pPr algn="ctr" defTabSz="1218987">
              <a:lnSpc>
                <a:spcPct val="85000"/>
              </a:lnSpc>
              <a:spcBef>
                <a:spcPts val="20"/>
              </a:spcBef>
            </a:pPr>
            <a:endParaRPr lang="en-US" sz="1400" dirty="0">
              <a:solidFill>
                <a:prstClr val="white"/>
              </a:solidFill>
              <a:latin typeface="Arial" charset="0"/>
              <a:ea typeface="Arial" charset="0"/>
              <a:cs typeface="Arial" charset="0"/>
            </a:endParaRPr>
          </a:p>
        </p:txBody>
      </p:sp>
      <p:sp>
        <p:nvSpPr>
          <p:cNvPr id="77" name="Rectangle 37"/>
          <p:cNvSpPr>
            <a:spLocks noChangeArrowheads="1"/>
          </p:cNvSpPr>
          <p:nvPr/>
        </p:nvSpPr>
        <p:spPr bwMode="auto">
          <a:xfrm>
            <a:off x="3284491" y="5874890"/>
            <a:ext cx="1500011" cy="387976"/>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r>
              <a:rPr lang="en-US" sz="1400" b="1" dirty="0">
                <a:solidFill>
                  <a:prstClr val="white"/>
                </a:solidFill>
                <a:latin typeface="Arial Black" charset="0"/>
                <a:ea typeface="Arial Black" charset="0"/>
                <a:cs typeface="Arial Black" charset="0"/>
              </a:rPr>
              <a:t>Awareness of IPM</a:t>
            </a:r>
            <a:endParaRPr lang="en-US" sz="1400" dirty="0">
              <a:solidFill>
                <a:prstClr val="white"/>
              </a:solidFill>
              <a:latin typeface="Arial" charset="0"/>
              <a:ea typeface="Arial" charset="0"/>
              <a:cs typeface="Arial" charset="0"/>
            </a:endParaRPr>
          </a:p>
        </p:txBody>
      </p:sp>
      <p:sp>
        <p:nvSpPr>
          <p:cNvPr id="78" name="Rectangle 37"/>
          <p:cNvSpPr>
            <a:spLocks noChangeArrowheads="1"/>
          </p:cNvSpPr>
          <p:nvPr/>
        </p:nvSpPr>
        <p:spPr bwMode="auto">
          <a:xfrm>
            <a:off x="5885139" y="5874890"/>
            <a:ext cx="1500011" cy="387976"/>
          </a:xfrm>
          <a:prstGeom prst="rect">
            <a:avLst/>
          </a:prstGeom>
          <a:solidFill>
            <a:srgbClr val="C00000"/>
          </a:solidFill>
          <a:ln w="25400">
            <a:solidFill>
              <a:srgbClr val="C00000"/>
            </a:solidFill>
            <a:miter lim="800000"/>
            <a:headEnd/>
            <a:tailEnd/>
          </a:ln>
          <a:effectLst/>
        </p:spPr>
        <p:txBody>
          <a:bodyPr lIns="18288" tIns="18288" rIns="18288" bIns="18288" anchor="ctr" anchorCtr="1"/>
          <a:lstStyle/>
          <a:p>
            <a:pPr algn="ctr" defTabSz="1218987">
              <a:lnSpc>
                <a:spcPct val="85000"/>
              </a:lnSpc>
              <a:spcBef>
                <a:spcPts val="20"/>
              </a:spcBef>
            </a:pPr>
            <a:r>
              <a:rPr lang="en-US" sz="1400" b="1" dirty="0">
                <a:solidFill>
                  <a:prstClr val="white"/>
                </a:solidFill>
                <a:latin typeface="Arial Black" charset="0"/>
                <a:ea typeface="Arial Black" charset="0"/>
                <a:cs typeface="Arial Black" charset="0"/>
              </a:rPr>
              <a:t>Sustainability</a:t>
            </a:r>
            <a:endParaRPr lang="en-US" sz="1400" dirty="0">
              <a:solidFill>
                <a:prstClr val="white"/>
              </a:solidFill>
              <a:latin typeface="Arial" charset="0"/>
              <a:ea typeface="Arial" charset="0"/>
              <a:cs typeface="Arial" charset="0"/>
            </a:endParaRPr>
          </a:p>
        </p:txBody>
      </p:sp>
      <p:sp>
        <p:nvSpPr>
          <p:cNvPr id="97" name="Rectangle 70"/>
          <p:cNvSpPr>
            <a:spLocks noChangeArrowheads="1"/>
          </p:cNvSpPr>
          <p:nvPr/>
        </p:nvSpPr>
        <p:spPr bwMode="auto">
          <a:xfrm rot="19706768">
            <a:off x="2962909" y="1221248"/>
            <a:ext cx="1293254" cy="855106"/>
          </a:xfrm>
          <a:prstGeom prst="rect">
            <a:avLst/>
          </a:prstGeom>
          <a:noFill/>
          <a:effectLst/>
        </p:spPr>
        <p:txBody>
          <a:bodyPr wrap="square" lIns="0" tIns="0" rIns="0" bIns="0" rtlCol="0">
            <a:spAutoFit/>
          </a:bodyPr>
          <a:lstStyle/>
          <a:p>
            <a:pPr algn="ctr" defTabSz="1218987">
              <a:lnSpc>
                <a:spcPct val="85000"/>
              </a:lnSpc>
              <a:spcBef>
                <a:spcPts val="200"/>
              </a:spcBef>
            </a:pPr>
            <a:endParaRPr lang="en-US" sz="1400" dirty="0">
              <a:solidFill>
                <a:prstClr val="black">
                  <a:lumMod val="85000"/>
                  <a:lumOff val="15000"/>
                </a:prstClr>
              </a:solidFill>
              <a:effectLst>
                <a:outerShdw blurRad="38100" dist="38100" dir="2700000" algn="tl">
                  <a:srgbClr val="000000">
                    <a:alpha val="43137"/>
                  </a:srgbClr>
                </a:outerShdw>
              </a:effectLst>
              <a:latin typeface="Arial Black" charset="0"/>
              <a:ea typeface="Arial Black" charset="0"/>
              <a:cs typeface="Arial Black" charset="0"/>
            </a:endParaRPr>
          </a:p>
          <a:p>
            <a:pPr algn="ctr" defTabSz="1218987">
              <a:lnSpc>
                <a:spcPct val="150000"/>
              </a:lnSpc>
              <a:spcBef>
                <a:spcPts val="200"/>
              </a:spcBef>
            </a:pPr>
            <a:r>
              <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15 % loss in recovery</a:t>
            </a:r>
          </a:p>
        </p:txBody>
      </p:sp>
      <p:sp>
        <p:nvSpPr>
          <p:cNvPr id="43" name="Rectangle 70">
            <a:extLst>
              <a:ext uri="{FF2B5EF4-FFF2-40B4-BE49-F238E27FC236}">
                <a16:creationId xmlns="" xmlns:a16="http://schemas.microsoft.com/office/drawing/2014/main" id="{DF2D8AC9-4AB3-41BB-AE9B-DBB740EF26B9}"/>
              </a:ext>
            </a:extLst>
          </p:cNvPr>
          <p:cNvSpPr>
            <a:spLocks noChangeArrowheads="1"/>
          </p:cNvSpPr>
          <p:nvPr/>
        </p:nvSpPr>
        <p:spPr bwMode="auto">
          <a:xfrm rot="19706768">
            <a:off x="614880" y="1525559"/>
            <a:ext cx="1293254" cy="505779"/>
          </a:xfrm>
          <a:prstGeom prst="rect">
            <a:avLst/>
          </a:prstGeom>
          <a:noFill/>
          <a:effectLst/>
        </p:spPr>
        <p:txBody>
          <a:bodyPr wrap="square" lIns="0" tIns="0" rIns="0" bIns="0" rtlCol="0">
            <a:spAutoFit/>
          </a:bodyPr>
          <a:lstStyle/>
          <a:p>
            <a:pPr algn="ctr" defTabSz="1218987">
              <a:lnSpc>
                <a:spcPct val="85000"/>
              </a:lnSpc>
              <a:spcBef>
                <a:spcPts val="200"/>
              </a:spcBef>
            </a:pPr>
            <a:endParaRPr lang="en-US" sz="1200" b="1" dirty="0">
              <a:solidFill>
                <a:prstClr val="black">
                  <a:lumMod val="85000"/>
                  <a:lumOff val="15000"/>
                </a:prstClr>
              </a:solidFill>
              <a:latin typeface="Arial Black" charset="0"/>
              <a:ea typeface="Arial Black" charset="0"/>
              <a:cs typeface="Arial Black" charset="0"/>
            </a:endParaRPr>
          </a:p>
          <a:p>
            <a:pPr algn="ctr" defTabSz="1218987">
              <a:lnSpc>
                <a:spcPct val="150000"/>
              </a:lnSpc>
              <a:spcBef>
                <a:spcPts val="200"/>
              </a:spcBef>
            </a:pPr>
            <a:r>
              <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20 % declines</a:t>
            </a:r>
          </a:p>
        </p:txBody>
      </p:sp>
      <p:sp>
        <p:nvSpPr>
          <p:cNvPr id="44" name="Rectangle 70">
            <a:extLst>
              <a:ext uri="{FF2B5EF4-FFF2-40B4-BE49-F238E27FC236}">
                <a16:creationId xmlns="" xmlns:a16="http://schemas.microsoft.com/office/drawing/2014/main" id="{F1B60DA1-0131-4AB3-BB4D-BFD7A07FDFEF}"/>
              </a:ext>
            </a:extLst>
          </p:cNvPr>
          <p:cNvSpPr>
            <a:spLocks noChangeArrowheads="1"/>
          </p:cNvSpPr>
          <p:nvPr/>
        </p:nvSpPr>
        <p:spPr bwMode="auto">
          <a:xfrm rot="19706768">
            <a:off x="5496791" y="1362954"/>
            <a:ext cx="1293254" cy="549381"/>
          </a:xfrm>
          <a:prstGeom prst="rect">
            <a:avLst/>
          </a:prstGeom>
          <a:noFill/>
          <a:effectLst/>
        </p:spPr>
        <p:txBody>
          <a:bodyPr wrap="square" lIns="0" tIns="0" rIns="0" bIns="0" rtlCol="0">
            <a:spAutoFit/>
          </a:bodyPr>
          <a:lstStyle/>
          <a:p>
            <a:pPr algn="ctr" defTabSz="1218987">
              <a:lnSpc>
                <a:spcPct val="85000"/>
              </a:lnSpc>
              <a:spcBef>
                <a:spcPts val="200"/>
              </a:spcBef>
            </a:pPr>
            <a:r>
              <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103 associated insects with Sugarcane crop </a:t>
            </a:r>
          </a:p>
        </p:txBody>
      </p:sp>
      <p:sp>
        <p:nvSpPr>
          <p:cNvPr id="45" name="Rectangle 70">
            <a:extLst>
              <a:ext uri="{FF2B5EF4-FFF2-40B4-BE49-F238E27FC236}">
                <a16:creationId xmlns="" xmlns:a16="http://schemas.microsoft.com/office/drawing/2014/main" id="{F6F6C264-D664-4A7E-9DD0-72E10E38FD8B}"/>
              </a:ext>
            </a:extLst>
          </p:cNvPr>
          <p:cNvSpPr>
            <a:spLocks noChangeArrowheads="1"/>
          </p:cNvSpPr>
          <p:nvPr/>
        </p:nvSpPr>
        <p:spPr bwMode="auto">
          <a:xfrm rot="1321193">
            <a:off x="6140280" y="3676032"/>
            <a:ext cx="1511118" cy="1938992"/>
          </a:xfrm>
          <a:prstGeom prst="rect">
            <a:avLst/>
          </a:prstGeom>
          <a:noFill/>
          <a:effectLst/>
        </p:spPr>
        <p:txBody>
          <a:bodyPr wrap="square" lIns="0" tIns="0" rIns="0" bIns="0" rtlCol="0">
            <a:spAutoFit/>
          </a:bodyPr>
          <a:lstStyle/>
          <a:p>
            <a:pPr algn="ctr" defTabSz="1218987">
              <a:lnSpc>
                <a:spcPct val="150000"/>
              </a:lnSpc>
              <a:spcBef>
                <a:spcPts val="200"/>
              </a:spcBef>
            </a:pPr>
            <a:r>
              <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Yield and recovery can improve with timely application of Pest management activities</a:t>
            </a:r>
          </a:p>
        </p:txBody>
      </p:sp>
      <p:sp>
        <p:nvSpPr>
          <p:cNvPr id="46" name="Rectangle 70">
            <a:extLst>
              <a:ext uri="{FF2B5EF4-FFF2-40B4-BE49-F238E27FC236}">
                <a16:creationId xmlns="" xmlns:a16="http://schemas.microsoft.com/office/drawing/2014/main" id="{62109A68-4C0D-49D9-B2EA-A675E013C2ED}"/>
              </a:ext>
            </a:extLst>
          </p:cNvPr>
          <p:cNvSpPr>
            <a:spLocks noChangeArrowheads="1"/>
          </p:cNvSpPr>
          <p:nvPr/>
        </p:nvSpPr>
        <p:spPr bwMode="auto">
          <a:xfrm rot="403319">
            <a:off x="3588473" y="3684302"/>
            <a:ext cx="1635965" cy="915635"/>
          </a:xfrm>
          <a:prstGeom prst="rect">
            <a:avLst/>
          </a:prstGeom>
          <a:noFill/>
          <a:effectLst/>
        </p:spPr>
        <p:txBody>
          <a:bodyPr wrap="square" lIns="0" tIns="0" rIns="0" bIns="0" rtlCol="0">
            <a:spAutoFit/>
          </a:bodyPr>
          <a:lstStyle/>
          <a:p>
            <a:pPr algn="ctr" defTabSz="1218987">
              <a:lnSpc>
                <a:spcPct val="85000"/>
              </a:lnSpc>
              <a:spcBef>
                <a:spcPts val="200"/>
              </a:spcBef>
            </a:pPr>
            <a:r>
              <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Integrated &amp; committed  coordination with growers from </a:t>
            </a:r>
            <a:r>
              <a:rPr lang="en-US" sz="1400" dirty="0" smtClean="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rPr>
              <a:t>Mills management  </a:t>
            </a:r>
            <a:endParaRPr lang="en-US" sz="1400" dirty="0">
              <a:solidFill>
                <a:prstClr val="black">
                  <a:lumMod val="85000"/>
                  <a:lumOff val="15000"/>
                </a:prstClr>
              </a:solidFill>
              <a:effectLst>
                <a:outerShdw blurRad="38100" dist="38100" dir="2700000" algn="tl">
                  <a:srgbClr val="000000">
                    <a:alpha val="43137"/>
                  </a:srgbClr>
                </a:outerShdw>
              </a:effectLst>
              <a:latin typeface="Arial" charset="0"/>
              <a:ea typeface="Arial" charset="0"/>
              <a:cs typeface="Arial" charset="0"/>
            </a:endParaRPr>
          </a:p>
        </p:txBody>
      </p:sp>
      <p:sp>
        <p:nvSpPr>
          <p:cNvPr id="2" name="TextBox 1"/>
          <p:cNvSpPr txBox="1"/>
          <p:nvPr/>
        </p:nvSpPr>
        <p:spPr>
          <a:xfrm>
            <a:off x="8897953" y="3160295"/>
            <a:ext cx="3290872" cy="3693319"/>
          </a:xfrm>
          <a:prstGeom prst="rect">
            <a:avLst/>
          </a:prstGeom>
          <a:noFill/>
        </p:spPr>
        <p:txBody>
          <a:bodyPr wrap="square" rtlCol="0">
            <a:spAutoFit/>
          </a:bodyPr>
          <a:lstStyle/>
          <a:p>
            <a:pPr algn="just"/>
            <a:r>
              <a:rPr lang="en-US" dirty="0" smtClean="0">
                <a:effectLst>
                  <a:outerShdw blurRad="38100" dist="38100" dir="2700000" algn="tl">
                    <a:srgbClr val="000000">
                      <a:alpha val="43137"/>
                    </a:srgbClr>
                  </a:outerShdw>
                </a:effectLst>
              </a:rPr>
              <a:t>Measures being taken after season 2020-21 when pest-intensity massively effected the crop especially white fly, Pyrilla in area and resultant over all recovery remained 8.82%. </a:t>
            </a:r>
          </a:p>
          <a:p>
            <a:pPr algn="just"/>
            <a:r>
              <a:rPr lang="en-US" dirty="0" smtClean="0">
                <a:effectLst>
                  <a:outerShdw blurRad="38100" dist="38100" dir="2700000" algn="tl">
                    <a:srgbClr val="000000">
                      <a:alpha val="43137"/>
                    </a:srgbClr>
                  </a:outerShdw>
                </a:effectLst>
              </a:rPr>
              <a:t>Therefore, after coordination at IPM-Cane-Mills &amp; growers level things gets stabilize with application of drones as value addition. Significantly, 10.06%  dual season average recovery has been achieved. </a:t>
            </a:r>
            <a:endParaRPr lang="en-US" dirty="0">
              <a:effectLst>
                <a:outerShdw blurRad="38100" dist="38100" dir="2700000" algn="tl">
                  <a:srgbClr val="000000">
                    <a:alpha val="43137"/>
                  </a:srgbClr>
                </a:outerShdw>
              </a:effectLst>
            </a:endParaRPr>
          </a:p>
        </p:txBody>
      </p:sp>
      <p:sp>
        <p:nvSpPr>
          <p:cNvPr id="4" name="TextBox 3"/>
          <p:cNvSpPr txBox="1"/>
          <p:nvPr/>
        </p:nvSpPr>
        <p:spPr>
          <a:xfrm>
            <a:off x="-67163" y="4201056"/>
            <a:ext cx="4013215" cy="1754326"/>
          </a:xfrm>
          <a:prstGeom prst="rect">
            <a:avLst/>
          </a:prstGeom>
          <a:noFill/>
        </p:spPr>
        <p:txBody>
          <a:bodyPr wrap="none" rtlCol="0">
            <a:spAutoFit/>
          </a:bodyPr>
          <a:lstStyle/>
          <a:p>
            <a:endParaRPr lang="en-US" b="1" u="sng" dirty="0" smtClean="0">
              <a:effectLst>
                <a:outerShdw blurRad="38100" dist="38100" dir="2700000" algn="tl">
                  <a:srgbClr val="000000">
                    <a:alpha val="43137"/>
                  </a:srgbClr>
                </a:outerShdw>
              </a:effectLst>
            </a:endParaRPr>
          </a:p>
          <a:p>
            <a:r>
              <a:rPr lang="en-US" b="1" u="sng" dirty="0" smtClean="0">
                <a:effectLst>
                  <a:outerShdw blurRad="38100" dist="38100" dir="2700000" algn="tl">
                    <a:srgbClr val="000000">
                      <a:alpha val="43137"/>
                    </a:srgbClr>
                  </a:outerShdw>
                </a:effectLst>
              </a:rPr>
              <a:t>IPM initiates &amp; Year wise recovery trend</a:t>
            </a:r>
          </a:p>
          <a:p>
            <a:r>
              <a:rPr lang="en-US" dirty="0" smtClean="0">
                <a:effectLst>
                  <a:outerShdw blurRad="38100" dist="38100" dir="2700000" algn="tl">
                    <a:srgbClr val="000000">
                      <a:alpha val="43137"/>
                    </a:srgbClr>
                  </a:outerShdw>
                </a:effectLst>
              </a:rPr>
              <a:t>2020-21 8.82% Intensive pest</a:t>
            </a:r>
          </a:p>
          <a:p>
            <a:r>
              <a:rPr lang="en-US" dirty="0" smtClean="0">
                <a:effectLst>
                  <a:outerShdw blurRad="38100" dist="38100" dir="2700000" algn="tl">
                    <a:srgbClr val="000000">
                      <a:alpha val="43137"/>
                    </a:srgbClr>
                  </a:outerShdw>
                </a:effectLst>
              </a:rPr>
              <a:t>2021-22 10.13% Pest control activities</a:t>
            </a: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2022-23 10.00% IPM control measures</a:t>
            </a: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8862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fill="hold"/>
                                        <p:tgtEl>
                                          <p:spTgt spid="129"/>
                                        </p:tgtEl>
                                        <p:attrNameLst>
                                          <p:attrName>ppt_x</p:attrName>
                                        </p:attrNameLst>
                                      </p:cBhvr>
                                      <p:tavLst>
                                        <p:tav tm="0">
                                          <p:val>
                                            <p:strVal val="0-#ppt_w/2"/>
                                          </p:val>
                                        </p:tav>
                                        <p:tav tm="100000">
                                          <p:val>
                                            <p:strVal val="#ppt_x"/>
                                          </p:val>
                                        </p:tav>
                                      </p:tavLst>
                                    </p:anim>
                                    <p:anim calcmode="lin" valueType="num">
                                      <p:cBhvr additive="base">
                                        <p:cTn id="8" dur="1000" fill="hold"/>
                                        <p:tgtEl>
                                          <p:spTgt spid="12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50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1000" fill="hold"/>
                                        <p:tgtEl>
                                          <p:spTgt spid="137"/>
                                        </p:tgtEl>
                                        <p:attrNameLst>
                                          <p:attrName>ppt_x</p:attrName>
                                        </p:attrNameLst>
                                      </p:cBhvr>
                                      <p:tavLst>
                                        <p:tav tm="0">
                                          <p:val>
                                            <p:strVal val="0-#ppt_w/2"/>
                                          </p:val>
                                        </p:tav>
                                        <p:tav tm="100000">
                                          <p:val>
                                            <p:strVal val="#ppt_x"/>
                                          </p:val>
                                        </p:tav>
                                      </p:tavLst>
                                    </p:anim>
                                    <p:anim calcmode="lin" valueType="num">
                                      <p:cBhvr additive="base">
                                        <p:cTn id="12" dur="1000" fill="hold"/>
                                        <p:tgtEl>
                                          <p:spTgt spid="137"/>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500"/>
                                  </p:stCondLst>
                                  <p:childTnLst>
                                    <p:set>
                                      <p:cBhvr>
                                        <p:cTn id="14" dur="1" fill="hold">
                                          <p:stCondLst>
                                            <p:cond delay="0"/>
                                          </p:stCondLst>
                                        </p:cTn>
                                        <p:tgtEl>
                                          <p:spTgt spid="132"/>
                                        </p:tgtEl>
                                        <p:attrNameLst>
                                          <p:attrName>style.visibility</p:attrName>
                                        </p:attrNameLst>
                                      </p:cBhvr>
                                      <p:to>
                                        <p:strVal val="visible"/>
                                      </p:to>
                                    </p:set>
                                    <p:anim calcmode="lin" valueType="num">
                                      <p:cBhvr additive="base">
                                        <p:cTn id="15" dur="1000" fill="hold"/>
                                        <p:tgtEl>
                                          <p:spTgt spid="132"/>
                                        </p:tgtEl>
                                        <p:attrNameLst>
                                          <p:attrName>ppt_x</p:attrName>
                                        </p:attrNameLst>
                                      </p:cBhvr>
                                      <p:tavLst>
                                        <p:tav tm="0">
                                          <p:val>
                                            <p:strVal val="0-#ppt_w/2"/>
                                          </p:val>
                                        </p:tav>
                                        <p:tav tm="100000">
                                          <p:val>
                                            <p:strVal val="#ppt_x"/>
                                          </p:val>
                                        </p:tav>
                                      </p:tavLst>
                                    </p:anim>
                                    <p:anim calcmode="lin" valueType="num">
                                      <p:cBhvr additive="base">
                                        <p:cTn id="16" dur="1000" fill="hold"/>
                                        <p:tgtEl>
                                          <p:spTgt spid="132"/>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50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1000" fill="hold"/>
                                        <p:tgtEl>
                                          <p:spTgt spid="141"/>
                                        </p:tgtEl>
                                        <p:attrNameLst>
                                          <p:attrName>ppt_x</p:attrName>
                                        </p:attrNameLst>
                                      </p:cBhvr>
                                      <p:tavLst>
                                        <p:tav tm="0">
                                          <p:val>
                                            <p:strVal val="0-#ppt_w/2"/>
                                          </p:val>
                                        </p:tav>
                                        <p:tav tm="100000">
                                          <p:val>
                                            <p:strVal val="#ppt_x"/>
                                          </p:val>
                                        </p:tav>
                                      </p:tavLst>
                                    </p:anim>
                                    <p:anim calcmode="lin" valueType="num">
                                      <p:cBhvr additive="base">
                                        <p:cTn id="20" dur="1000" fill="hold"/>
                                        <p:tgtEl>
                                          <p:spTgt spid="141"/>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43"/>
                                        </p:tgtEl>
                                        <p:attrNameLst>
                                          <p:attrName>style.visibility</p:attrName>
                                        </p:attrNameLst>
                                      </p:cBhvr>
                                      <p:to>
                                        <p:strVal val="visible"/>
                                      </p:to>
                                    </p:set>
                                    <p:anim calcmode="lin" valueType="num">
                                      <p:cBhvr additive="base">
                                        <p:cTn id="23" dur="1000" fill="hold"/>
                                        <p:tgtEl>
                                          <p:spTgt spid="143"/>
                                        </p:tgtEl>
                                        <p:attrNameLst>
                                          <p:attrName>ppt_x</p:attrName>
                                        </p:attrNameLst>
                                      </p:cBhvr>
                                      <p:tavLst>
                                        <p:tav tm="0">
                                          <p:val>
                                            <p:strVal val="0-#ppt_w/2"/>
                                          </p:val>
                                        </p:tav>
                                        <p:tav tm="100000">
                                          <p:val>
                                            <p:strVal val="#ppt_x"/>
                                          </p:val>
                                        </p:tav>
                                      </p:tavLst>
                                    </p:anim>
                                    <p:anim calcmode="lin" valueType="num">
                                      <p:cBhvr additive="base">
                                        <p:cTn id="24" dur="1000" fill="hold"/>
                                        <p:tgtEl>
                                          <p:spTgt spid="143"/>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500"/>
                                  </p:stCondLst>
                                  <p:childTnLst>
                                    <p:set>
                                      <p:cBhvr>
                                        <p:cTn id="26" dur="1" fill="hold">
                                          <p:stCondLst>
                                            <p:cond delay="0"/>
                                          </p:stCondLst>
                                        </p:cTn>
                                        <p:tgtEl>
                                          <p:spTgt spid="242"/>
                                        </p:tgtEl>
                                        <p:attrNameLst>
                                          <p:attrName>style.visibility</p:attrName>
                                        </p:attrNameLst>
                                      </p:cBhvr>
                                      <p:to>
                                        <p:strVal val="visible"/>
                                      </p:to>
                                    </p:set>
                                    <p:anim calcmode="lin" valueType="num">
                                      <p:cBhvr additive="base">
                                        <p:cTn id="27" dur="1000" fill="hold"/>
                                        <p:tgtEl>
                                          <p:spTgt spid="242"/>
                                        </p:tgtEl>
                                        <p:attrNameLst>
                                          <p:attrName>ppt_x</p:attrName>
                                        </p:attrNameLst>
                                      </p:cBhvr>
                                      <p:tavLst>
                                        <p:tav tm="0">
                                          <p:val>
                                            <p:strVal val="0-#ppt_w/2"/>
                                          </p:val>
                                        </p:tav>
                                        <p:tav tm="100000">
                                          <p:val>
                                            <p:strVal val="#ppt_x"/>
                                          </p:val>
                                        </p:tav>
                                      </p:tavLst>
                                    </p:anim>
                                    <p:anim calcmode="lin" valueType="num">
                                      <p:cBhvr additive="base">
                                        <p:cTn id="28" dur="1000" fill="hold"/>
                                        <p:tgtEl>
                                          <p:spTgt spid="242"/>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grpId="0" nodeType="withEffect">
                                  <p:stCondLst>
                                    <p:cond delay="500"/>
                                  </p:stCondLst>
                                  <p:childTnLst>
                                    <p:set>
                                      <p:cBhvr>
                                        <p:cTn id="30" dur="1" fill="hold">
                                          <p:stCondLst>
                                            <p:cond delay="0"/>
                                          </p:stCondLst>
                                        </p:cTn>
                                        <p:tgtEl>
                                          <p:spTgt spid="243"/>
                                        </p:tgtEl>
                                        <p:attrNameLst>
                                          <p:attrName>style.visibility</p:attrName>
                                        </p:attrNameLst>
                                      </p:cBhvr>
                                      <p:to>
                                        <p:strVal val="visible"/>
                                      </p:to>
                                    </p:set>
                                    <p:anim calcmode="lin" valueType="num">
                                      <p:cBhvr additive="base">
                                        <p:cTn id="31" dur="1000" fill="hold"/>
                                        <p:tgtEl>
                                          <p:spTgt spid="243"/>
                                        </p:tgtEl>
                                        <p:attrNameLst>
                                          <p:attrName>ppt_x</p:attrName>
                                        </p:attrNameLst>
                                      </p:cBhvr>
                                      <p:tavLst>
                                        <p:tav tm="0">
                                          <p:val>
                                            <p:strVal val="1+#ppt_w/2"/>
                                          </p:val>
                                        </p:tav>
                                        <p:tav tm="100000">
                                          <p:val>
                                            <p:strVal val="#ppt_x"/>
                                          </p:val>
                                        </p:tav>
                                      </p:tavLst>
                                    </p:anim>
                                    <p:anim calcmode="lin" valueType="num">
                                      <p:cBhvr additive="base">
                                        <p:cTn id="32" dur="1000" fill="hold"/>
                                        <p:tgtEl>
                                          <p:spTgt spid="24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1000"/>
                                        <p:tgtEl>
                                          <p:spTgt spid="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243" grpId="0" animBg="1"/>
      <p:bldP spid="75" grpId="0" animBg="1"/>
      <p:bldP spid="76" grpId="0" animBg="1"/>
      <p:bldP spid="77" grpId="0" animBg="1"/>
      <p:bldP spid="78" grpId="0" animBg="1"/>
      <p:bldP spid="97"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F1CD1D79-5020-4EBD-AB1F-48CD354D7283}"/>
              </a:ext>
            </a:extLst>
          </p:cNvPr>
          <p:cNvGraphicFramePr/>
          <p:nvPr>
            <p:extLst>
              <p:ext uri="{D42A27DB-BD31-4B8C-83A1-F6EECF244321}">
                <p14:modId xmlns:p14="http://schemas.microsoft.com/office/powerpoint/2010/main" val="288191685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052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7901D4C-9B01-4F53-B6AC-A8879FF8C2F3}"/>
              </a:ext>
            </a:extLst>
          </p:cNvPr>
          <p:cNvPicPr>
            <a:picLocks noChangeAspect="1"/>
          </p:cNvPicPr>
          <p:nvPr/>
        </p:nvPicPr>
        <p:blipFill rotWithShape="1">
          <a:blip r:embed="rId3"/>
          <a:srcRect l="2287" t="14321" r="2752" b="18518"/>
          <a:stretch/>
        </p:blipFill>
        <p:spPr>
          <a:xfrm>
            <a:off x="0" y="94003"/>
            <a:ext cx="12192001" cy="6763997"/>
          </a:xfrm>
          <a:prstGeom prst="rect">
            <a:avLst/>
          </a:prstGeom>
        </p:spPr>
      </p:pic>
    </p:spTree>
    <p:extLst>
      <p:ext uri="{BB962C8B-B14F-4D97-AF65-F5344CB8AC3E}">
        <p14:creationId xmlns:p14="http://schemas.microsoft.com/office/powerpoint/2010/main" val="240624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7" y="92979"/>
            <a:ext cx="11878146" cy="516621"/>
          </a:xfrm>
        </p:spPr>
        <p:txBody>
          <a:bodyPr>
            <a:noAutofit/>
          </a:bodyPr>
          <a:lstStyle/>
          <a:p>
            <a:pPr algn="ctr"/>
            <a:r>
              <a:rPr lang="en-US" sz="2400" b="1" dirty="0" smtClean="0">
                <a:solidFill>
                  <a:schemeClr val="accent2">
                    <a:lumMod val="75000"/>
                  </a:schemeClr>
                </a:solidFill>
                <a:effectLst>
                  <a:outerShdw blurRad="38100" dist="38100" dir="2700000" algn="tl">
                    <a:srgbClr val="000000">
                      <a:alpha val="43137"/>
                    </a:srgbClr>
                  </a:outerShdw>
                </a:effectLst>
              </a:rPr>
              <a:t>Significance of cane density </a:t>
            </a:r>
            <a:r>
              <a:rPr lang="en-US" sz="2400" b="1" dirty="0">
                <a:solidFill>
                  <a:schemeClr val="accent2">
                    <a:lumMod val="75000"/>
                  </a:schemeClr>
                </a:solidFill>
                <a:effectLst>
                  <a:outerShdw blurRad="38100" dist="38100" dir="2700000" algn="tl">
                    <a:srgbClr val="000000">
                      <a:alpha val="43137"/>
                    </a:srgbClr>
                  </a:outerShdw>
                </a:effectLst>
              </a:rPr>
              <a:t>o</a:t>
            </a:r>
            <a:r>
              <a:rPr lang="en-US" sz="2400" b="1" dirty="0" smtClean="0">
                <a:solidFill>
                  <a:schemeClr val="accent2">
                    <a:lumMod val="75000"/>
                  </a:schemeClr>
                </a:solidFill>
                <a:effectLst>
                  <a:outerShdw blurRad="38100" dist="38100" dir="2700000" algn="tl">
                    <a:srgbClr val="000000">
                      <a:alpha val="43137"/>
                    </a:srgbClr>
                  </a:outerShdw>
                </a:effectLst>
              </a:rPr>
              <a:t>ver </a:t>
            </a:r>
            <a:r>
              <a:rPr lang="en-US" sz="2400" b="1" dirty="0">
                <a:solidFill>
                  <a:schemeClr val="accent2">
                    <a:lumMod val="75000"/>
                  </a:schemeClr>
                </a:solidFill>
                <a:effectLst>
                  <a:outerShdw blurRad="38100" dist="38100" dir="2700000" algn="tl">
                    <a:srgbClr val="000000">
                      <a:alpha val="43137"/>
                    </a:srgbClr>
                  </a:outerShdw>
                </a:effectLst>
              </a:rPr>
              <a:t>c</a:t>
            </a:r>
            <a:r>
              <a:rPr lang="en-US" sz="2400" b="1" dirty="0" smtClean="0">
                <a:solidFill>
                  <a:schemeClr val="accent2">
                    <a:lumMod val="75000"/>
                  </a:schemeClr>
                </a:solidFill>
                <a:effectLst>
                  <a:outerShdw blurRad="38100" dist="38100" dir="2700000" algn="tl">
                    <a:srgbClr val="000000">
                      <a:alpha val="43137"/>
                    </a:srgbClr>
                  </a:outerShdw>
                </a:effectLst>
              </a:rPr>
              <a:t>apacity rise </a:t>
            </a:r>
            <a:endParaRPr lang="en-US" sz="2400" b="1" dirty="0">
              <a:solidFill>
                <a:schemeClr val="accent2">
                  <a:lumMod val="75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472464"/>
              </p:ext>
            </p:extLst>
          </p:nvPr>
        </p:nvGraphicFramePr>
        <p:xfrm>
          <a:off x="0" y="553453"/>
          <a:ext cx="12077323" cy="6304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980472" y="3428521"/>
            <a:ext cx="6096851" cy="3429479"/>
          </a:xfrm>
          <a:prstGeom prst="rect">
            <a:avLst/>
          </a:prstGeom>
        </p:spPr>
      </p:pic>
    </p:spTree>
    <p:extLst>
      <p:ext uri="{BB962C8B-B14F-4D97-AF65-F5344CB8AC3E}">
        <p14:creationId xmlns:p14="http://schemas.microsoft.com/office/powerpoint/2010/main" val="639316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descr="Graph">
            <a:extLst>
              <a:ext uri="{FF2B5EF4-FFF2-40B4-BE49-F238E27FC236}">
                <a16:creationId xmlns:a16="http://schemas.microsoft.com/office/drawing/2014/main" xmlns="" id="{4F8339CB-596F-46C7-A612-EA1CB5750EDB}"/>
              </a:ext>
            </a:extLst>
          </p:cNvPr>
          <p:cNvGraphicFramePr>
            <a:graphicFrameLocks noGrp="1"/>
          </p:cNvGraphicFramePr>
          <p:nvPr>
            <p:ph idx="1"/>
            <p:extLst/>
          </p:nvPr>
        </p:nvGraphicFramePr>
        <p:xfrm>
          <a:off x="1798795" y="1587594"/>
          <a:ext cx="1400963" cy="3320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descr="Graph">
            <a:extLst>
              <a:ext uri="{FF2B5EF4-FFF2-40B4-BE49-F238E27FC236}">
                <a16:creationId xmlns:a16="http://schemas.microsoft.com/office/drawing/2014/main" xmlns="" id="{6B4A2464-33F6-4519-AEE3-B4DE2C22F2A3}"/>
              </a:ext>
            </a:extLst>
          </p:cNvPr>
          <p:cNvGraphicFramePr>
            <a:graphicFrameLocks/>
          </p:cNvGraphicFramePr>
          <p:nvPr>
            <p:extLst/>
          </p:nvPr>
        </p:nvGraphicFramePr>
        <p:xfrm>
          <a:off x="4718636" y="1587594"/>
          <a:ext cx="1400963" cy="33208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5" descr="Graph">
            <a:extLst>
              <a:ext uri="{FF2B5EF4-FFF2-40B4-BE49-F238E27FC236}">
                <a16:creationId xmlns:a16="http://schemas.microsoft.com/office/drawing/2014/main" xmlns="" id="{32E4F63B-F87A-4E50-B10E-A877EB87A2CD}"/>
              </a:ext>
            </a:extLst>
          </p:cNvPr>
          <p:cNvGraphicFramePr>
            <a:graphicFrameLocks/>
          </p:cNvGraphicFramePr>
          <p:nvPr>
            <p:extLst/>
          </p:nvPr>
        </p:nvGraphicFramePr>
        <p:xfrm>
          <a:off x="7585616" y="1587594"/>
          <a:ext cx="1400963" cy="33208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5" descr="Graph">
            <a:extLst>
              <a:ext uri="{FF2B5EF4-FFF2-40B4-BE49-F238E27FC236}">
                <a16:creationId xmlns:a16="http://schemas.microsoft.com/office/drawing/2014/main" xmlns="" id="{95A1E359-ED55-435D-852F-1D5E337D3640}"/>
              </a:ext>
            </a:extLst>
          </p:cNvPr>
          <p:cNvGraphicFramePr>
            <a:graphicFrameLocks/>
          </p:cNvGraphicFramePr>
          <p:nvPr>
            <p:extLst/>
          </p:nvPr>
        </p:nvGraphicFramePr>
        <p:xfrm>
          <a:off x="9024751" y="1587594"/>
          <a:ext cx="1400963" cy="33208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5">
            <a:extLst>
              <a:ext uri="{FF2B5EF4-FFF2-40B4-BE49-F238E27FC236}">
                <a16:creationId xmlns:a16="http://schemas.microsoft.com/office/drawing/2014/main" xmlns="" id="{F46C3C64-52AC-4DDF-911D-553A59B4EFC9}"/>
              </a:ext>
            </a:extLst>
          </p:cNvPr>
          <p:cNvGraphicFramePr>
            <a:graphicFrameLocks noGrp="1"/>
          </p:cNvGraphicFramePr>
          <p:nvPr>
            <p:extLst>
              <p:ext uri="{D42A27DB-BD31-4B8C-83A1-F6EECF244321}">
                <p14:modId xmlns:p14="http://schemas.microsoft.com/office/powerpoint/2010/main" val="3194475001"/>
              </p:ext>
            </p:extLst>
          </p:nvPr>
        </p:nvGraphicFramePr>
        <p:xfrm>
          <a:off x="572569" y="5050564"/>
          <a:ext cx="11029768" cy="1059180"/>
        </p:xfrm>
        <a:graphic>
          <a:graphicData uri="http://schemas.openxmlformats.org/drawingml/2006/table">
            <a:tbl>
              <a:tblPr firstRow="1" bandRow="1">
                <a:tableStyleId>{5C22544A-7EE6-4342-B048-85BDC9FD1C3A}</a:tableStyleId>
              </a:tblPr>
              <a:tblGrid>
                <a:gridCol w="808831">
                  <a:extLst>
                    <a:ext uri="{9D8B030D-6E8A-4147-A177-3AD203B41FA5}">
                      <a16:colId xmlns:a16="http://schemas.microsoft.com/office/drawing/2014/main" xmlns="" val="3016650920"/>
                    </a:ext>
                  </a:extLst>
                </a:gridCol>
                <a:gridCol w="808831">
                  <a:extLst>
                    <a:ext uri="{9D8B030D-6E8A-4147-A177-3AD203B41FA5}">
                      <a16:colId xmlns:a16="http://schemas.microsoft.com/office/drawing/2014/main" xmlns="" val="775807802"/>
                    </a:ext>
                  </a:extLst>
                </a:gridCol>
                <a:gridCol w="808831">
                  <a:extLst>
                    <a:ext uri="{9D8B030D-6E8A-4147-A177-3AD203B41FA5}">
                      <a16:colId xmlns:a16="http://schemas.microsoft.com/office/drawing/2014/main" xmlns="" val="3781715465"/>
                    </a:ext>
                  </a:extLst>
                </a:gridCol>
                <a:gridCol w="808831">
                  <a:extLst>
                    <a:ext uri="{9D8B030D-6E8A-4147-A177-3AD203B41FA5}">
                      <a16:colId xmlns:a16="http://schemas.microsoft.com/office/drawing/2014/main" xmlns="" val="3364994551"/>
                    </a:ext>
                  </a:extLst>
                </a:gridCol>
                <a:gridCol w="808831">
                  <a:extLst>
                    <a:ext uri="{9D8B030D-6E8A-4147-A177-3AD203B41FA5}">
                      <a16:colId xmlns:a16="http://schemas.microsoft.com/office/drawing/2014/main" xmlns="" val="1701351991"/>
                    </a:ext>
                  </a:extLst>
                </a:gridCol>
                <a:gridCol w="808831">
                  <a:extLst>
                    <a:ext uri="{9D8B030D-6E8A-4147-A177-3AD203B41FA5}">
                      <a16:colId xmlns:a16="http://schemas.microsoft.com/office/drawing/2014/main" xmlns="" val="1658054515"/>
                    </a:ext>
                  </a:extLst>
                </a:gridCol>
                <a:gridCol w="1078455">
                  <a:extLst>
                    <a:ext uri="{9D8B030D-6E8A-4147-A177-3AD203B41FA5}">
                      <a16:colId xmlns:a16="http://schemas.microsoft.com/office/drawing/2014/main" xmlns="" val="2980735485"/>
                    </a:ext>
                  </a:extLst>
                </a:gridCol>
                <a:gridCol w="1011169">
                  <a:extLst>
                    <a:ext uri="{9D8B030D-6E8A-4147-A177-3AD203B41FA5}">
                      <a16:colId xmlns:a16="http://schemas.microsoft.com/office/drawing/2014/main" xmlns="" val="1286048046"/>
                    </a:ext>
                  </a:extLst>
                </a:gridCol>
                <a:gridCol w="979757">
                  <a:extLst>
                    <a:ext uri="{9D8B030D-6E8A-4147-A177-3AD203B41FA5}">
                      <a16:colId xmlns:a16="http://schemas.microsoft.com/office/drawing/2014/main" xmlns="" val="3781432951"/>
                    </a:ext>
                  </a:extLst>
                </a:gridCol>
                <a:gridCol w="1109867">
                  <a:extLst>
                    <a:ext uri="{9D8B030D-6E8A-4147-A177-3AD203B41FA5}">
                      <a16:colId xmlns:a16="http://schemas.microsoft.com/office/drawing/2014/main" xmlns="" val="3474193045"/>
                    </a:ext>
                  </a:extLst>
                </a:gridCol>
                <a:gridCol w="777419">
                  <a:extLst>
                    <a:ext uri="{9D8B030D-6E8A-4147-A177-3AD203B41FA5}">
                      <a16:colId xmlns:a16="http://schemas.microsoft.com/office/drawing/2014/main" xmlns="" val="4207954184"/>
                    </a:ext>
                  </a:extLst>
                </a:gridCol>
                <a:gridCol w="1220115">
                  <a:extLst>
                    <a:ext uri="{9D8B030D-6E8A-4147-A177-3AD203B41FA5}">
                      <a16:colId xmlns:a16="http://schemas.microsoft.com/office/drawing/2014/main" xmlns="" val="2364870227"/>
                    </a:ext>
                  </a:extLst>
                </a:gridCol>
              </a:tblGrid>
              <a:tr h="434703">
                <a:tc gridSpan="2">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Mill Extraction (Plain)</a:t>
                      </a:r>
                    </a:p>
                  </a:txBody>
                  <a:tcPr marL="68580" marR="68580" marT="34290" marB="34290" anchor="ctr"/>
                </a:tc>
                <a:tc hMerge="1">
                  <a:txBody>
                    <a:bodyPr/>
                    <a:lstStyle/>
                    <a:p>
                      <a:endParaRPr lang="en-US"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Mill Extraction (Mittal)</a:t>
                      </a:r>
                    </a:p>
                  </a:txBody>
                  <a:tcPr marL="68580" marR="68580" marT="34290" marB="34290" anchor="ctr"/>
                </a:tc>
                <a:tc hMerge="1">
                  <a:txBody>
                    <a:bodyPr/>
                    <a:lstStyle/>
                    <a:p>
                      <a:endParaRPr lang="en-US"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Mill Extraction (Deer)</a:t>
                      </a:r>
                    </a:p>
                  </a:txBody>
                  <a:tcPr marL="68580" marR="68580" marT="34290" marB="34290" anchor="ctr"/>
                </a:tc>
                <a:tc hMerge="1">
                  <a:txBody>
                    <a:bodyPr/>
                    <a:lstStyle/>
                    <a:p>
                      <a:endParaRPr lang="en-US" dirty="0"/>
                    </a:p>
                  </a:txBody>
                  <a:tcPr/>
                </a:tc>
                <a:tc gridSpan="2">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Average Cane Crushing</a:t>
                      </a:r>
                    </a:p>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Stoppages)</a:t>
                      </a:r>
                    </a:p>
                  </a:txBody>
                  <a:tcPr marL="68580" marR="68580" marT="34290" marB="34290" anchor="ctr"/>
                </a:tc>
                <a:tc hMerge="1">
                  <a:txBody>
                    <a:bodyPr/>
                    <a:lstStyle/>
                    <a:p>
                      <a:endParaRPr lang="en-US" dirty="0"/>
                    </a:p>
                  </a:txBody>
                  <a:tcPr/>
                </a:tc>
                <a:tc gridSpan="2">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Average Cane Crushing</a:t>
                      </a:r>
                    </a:p>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Stoppages)</a:t>
                      </a:r>
                    </a:p>
                  </a:txBody>
                  <a:tcPr marL="68580" marR="68580" marT="34290" marB="34290" anchor="ctr"/>
                </a:tc>
                <a:tc hMerge="1">
                  <a:txBody>
                    <a:bodyPr/>
                    <a:lstStyle/>
                    <a:p>
                      <a:endParaRPr lang="en-US" dirty="0"/>
                    </a:p>
                  </a:txBody>
                  <a:tcPr/>
                </a:tc>
                <a:tc gridSpan="2">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Imbibition On Cane %</a:t>
                      </a:r>
                    </a:p>
                  </a:txBody>
                  <a:tcPr marL="68580" marR="68580" marT="34290" marB="34290" anchor="ctr"/>
                </a:tc>
                <a:tc hMerge="1">
                  <a:txBody>
                    <a:bodyPr/>
                    <a:lstStyle/>
                    <a:p>
                      <a:endParaRPr lang="en-US" dirty="0"/>
                    </a:p>
                  </a:txBody>
                  <a:tcPr/>
                </a:tc>
                <a:extLst>
                  <a:ext uri="{0D108BD9-81ED-4DB2-BD59-A6C34878D82A}">
                    <a16:rowId xmlns:a16="http://schemas.microsoft.com/office/drawing/2014/main" xmlns="" val="3444767901"/>
                  </a:ext>
                </a:extLst>
              </a:tr>
              <a:tr h="278130">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2021-22</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2022-23</a:t>
                      </a:r>
                    </a:p>
                  </a:txBody>
                  <a:tcPr marL="68580" marR="68580" marT="34290" marB="34290" anchor="ctr"/>
                </a:tc>
                <a:extLst>
                  <a:ext uri="{0D108BD9-81ED-4DB2-BD59-A6C34878D82A}">
                    <a16:rowId xmlns:a16="http://schemas.microsoft.com/office/drawing/2014/main" xmlns="" val="2758236990"/>
                  </a:ext>
                </a:extLst>
              </a:tr>
              <a:tr h="278130">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95.741</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95.121</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96.081</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95.058</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96.041</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94.885</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7531.238</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9265.173</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8401.621</a:t>
                      </a:r>
                    </a:p>
                  </a:txBody>
                  <a:tcPr marL="68580" marR="68580" marT="34290" marB="34290" anchor="ctr"/>
                </a:tc>
                <a:tc>
                  <a:txBody>
                    <a:bodyPr/>
                    <a:lstStyle/>
                    <a:p>
                      <a:pPr algn="ctr"/>
                      <a:r>
                        <a:rPr lang="en-US" sz="1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9718.386</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34.626</a:t>
                      </a:r>
                    </a:p>
                  </a:txBody>
                  <a:tcPr marL="68580" marR="68580" marT="34290" marB="34290" anchor="ctr"/>
                </a:tc>
                <a:tc>
                  <a:txBody>
                    <a:bodyPr/>
                    <a:lstStyle/>
                    <a:p>
                      <a:pPr algn="ct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30.3813</a:t>
                      </a:r>
                    </a:p>
                  </a:txBody>
                  <a:tcPr marL="68580" marR="68580" marT="34290" marB="34290" anchor="ctr"/>
                </a:tc>
                <a:extLst>
                  <a:ext uri="{0D108BD9-81ED-4DB2-BD59-A6C34878D82A}">
                    <a16:rowId xmlns:a16="http://schemas.microsoft.com/office/drawing/2014/main" xmlns="" val="3347830262"/>
                  </a:ext>
                </a:extLst>
              </a:tr>
            </a:tbl>
          </a:graphicData>
        </a:graphic>
      </p:graphicFrame>
      <p:graphicFrame>
        <p:nvGraphicFramePr>
          <p:cNvPr id="13" name="Chart 12">
            <a:extLst>
              <a:ext uri="{FF2B5EF4-FFF2-40B4-BE49-F238E27FC236}">
                <a16:creationId xmlns:a16="http://schemas.microsoft.com/office/drawing/2014/main" xmlns="" id="{9A9B148D-7161-48EB-A610-DC054F263873}"/>
              </a:ext>
            </a:extLst>
          </p:cNvPr>
          <p:cNvGraphicFramePr/>
          <p:nvPr>
            <p:extLst>
              <p:ext uri="{D42A27DB-BD31-4B8C-83A1-F6EECF244321}">
                <p14:modId xmlns:p14="http://schemas.microsoft.com/office/powerpoint/2010/main" val="2412986987"/>
              </p:ext>
            </p:extLst>
          </p:nvPr>
        </p:nvGraphicFramePr>
        <p:xfrm>
          <a:off x="1708893" y="1326253"/>
          <a:ext cx="1686797" cy="35531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ontent Placeholder 5" descr="Graph">
            <a:extLst>
              <a:ext uri="{FF2B5EF4-FFF2-40B4-BE49-F238E27FC236}">
                <a16:creationId xmlns:a16="http://schemas.microsoft.com/office/drawing/2014/main" xmlns="" id="{243119F0-DA79-488D-A41F-861013DE1021}"/>
              </a:ext>
            </a:extLst>
          </p:cNvPr>
          <p:cNvGraphicFramePr>
            <a:graphicFrameLocks/>
          </p:cNvGraphicFramePr>
          <p:nvPr>
            <p:extLst/>
          </p:nvPr>
        </p:nvGraphicFramePr>
        <p:xfrm>
          <a:off x="3271097" y="1587594"/>
          <a:ext cx="1400963" cy="33208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ontent Placeholder 5" descr="Graph">
            <a:extLst>
              <a:ext uri="{FF2B5EF4-FFF2-40B4-BE49-F238E27FC236}">
                <a16:creationId xmlns:a16="http://schemas.microsoft.com/office/drawing/2014/main" xmlns="" id="{DD049E08-7536-4317-93D5-25F607DCC626}"/>
              </a:ext>
            </a:extLst>
          </p:cNvPr>
          <p:cNvGraphicFramePr>
            <a:graphicFrameLocks/>
          </p:cNvGraphicFramePr>
          <p:nvPr>
            <p:extLst/>
          </p:nvPr>
        </p:nvGraphicFramePr>
        <p:xfrm>
          <a:off x="6146480" y="1587594"/>
          <a:ext cx="1400963" cy="33208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xmlns="" id="{6587CA2B-9381-4326-AEC9-6C7C96AE95F6}"/>
              </a:ext>
            </a:extLst>
          </p:cNvPr>
          <p:cNvGraphicFramePr/>
          <p:nvPr>
            <p:extLst>
              <p:ext uri="{D42A27DB-BD31-4B8C-83A1-F6EECF244321}">
                <p14:modId xmlns:p14="http://schemas.microsoft.com/office/powerpoint/2010/main" val="780061674"/>
              </p:ext>
            </p:extLst>
          </p:nvPr>
        </p:nvGraphicFramePr>
        <p:xfrm>
          <a:off x="3112145" y="1316567"/>
          <a:ext cx="1686797" cy="355311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xmlns="" id="{A978C6FF-516E-4F5E-981A-286541F4B188}"/>
              </a:ext>
            </a:extLst>
          </p:cNvPr>
          <p:cNvGraphicFramePr/>
          <p:nvPr>
            <p:extLst>
              <p:ext uri="{D42A27DB-BD31-4B8C-83A1-F6EECF244321}">
                <p14:modId xmlns:p14="http://schemas.microsoft.com/office/powerpoint/2010/main" val="3687832723"/>
              </p:ext>
            </p:extLst>
          </p:nvPr>
        </p:nvGraphicFramePr>
        <p:xfrm>
          <a:off x="4532736" y="1335940"/>
          <a:ext cx="1686797" cy="35531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a:extLst>
              <a:ext uri="{FF2B5EF4-FFF2-40B4-BE49-F238E27FC236}">
                <a16:creationId xmlns:a16="http://schemas.microsoft.com/office/drawing/2014/main" xmlns="" id="{DDA2A618-0A13-41DA-AFC5-906418D76851}"/>
              </a:ext>
            </a:extLst>
          </p:cNvPr>
          <p:cNvGraphicFramePr/>
          <p:nvPr>
            <p:extLst>
              <p:ext uri="{D42A27DB-BD31-4B8C-83A1-F6EECF244321}">
                <p14:modId xmlns:p14="http://schemas.microsoft.com/office/powerpoint/2010/main" val="2111526611"/>
              </p:ext>
            </p:extLst>
          </p:nvPr>
        </p:nvGraphicFramePr>
        <p:xfrm>
          <a:off x="6003563" y="1306397"/>
          <a:ext cx="1686797" cy="35531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9" name="Chart 18">
            <a:extLst>
              <a:ext uri="{FF2B5EF4-FFF2-40B4-BE49-F238E27FC236}">
                <a16:creationId xmlns:a16="http://schemas.microsoft.com/office/drawing/2014/main" xmlns="" id="{B54A6A73-2A5D-4C2C-81BF-4DC38152F941}"/>
              </a:ext>
            </a:extLst>
          </p:cNvPr>
          <p:cNvGraphicFramePr/>
          <p:nvPr>
            <p:extLst>
              <p:ext uri="{D42A27DB-BD31-4B8C-83A1-F6EECF244321}">
                <p14:modId xmlns:p14="http://schemas.microsoft.com/office/powerpoint/2010/main" val="3830981737"/>
              </p:ext>
            </p:extLst>
          </p:nvPr>
        </p:nvGraphicFramePr>
        <p:xfrm>
          <a:off x="7393061" y="1406435"/>
          <a:ext cx="1686797" cy="344758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Chart 19">
            <a:extLst>
              <a:ext uri="{FF2B5EF4-FFF2-40B4-BE49-F238E27FC236}">
                <a16:creationId xmlns:a16="http://schemas.microsoft.com/office/drawing/2014/main" xmlns="" id="{26E7D324-668D-476E-934B-5DAE7FE2DDA5}"/>
              </a:ext>
            </a:extLst>
          </p:cNvPr>
          <p:cNvGraphicFramePr/>
          <p:nvPr>
            <p:extLst>
              <p:ext uri="{D42A27DB-BD31-4B8C-83A1-F6EECF244321}">
                <p14:modId xmlns:p14="http://schemas.microsoft.com/office/powerpoint/2010/main" val="1230489566"/>
              </p:ext>
            </p:extLst>
          </p:nvPr>
        </p:nvGraphicFramePr>
        <p:xfrm>
          <a:off x="8825873" y="1293864"/>
          <a:ext cx="1851652" cy="3553112"/>
        </p:xfrm>
        <a:graphic>
          <a:graphicData uri="http://schemas.openxmlformats.org/drawingml/2006/chart">
            <c:chart xmlns:c="http://schemas.openxmlformats.org/drawingml/2006/chart" xmlns:r="http://schemas.openxmlformats.org/officeDocument/2006/relationships" r:id="rId14"/>
          </a:graphicData>
        </a:graphic>
      </p:graphicFrame>
      <p:sp>
        <p:nvSpPr>
          <p:cNvPr id="21" name="Rectangle 20">
            <a:extLst>
              <a:ext uri="{FF2B5EF4-FFF2-40B4-BE49-F238E27FC236}">
                <a16:creationId xmlns:a16="http://schemas.microsoft.com/office/drawing/2014/main" xmlns="" id="{69315B36-DEDC-41D3-8FF4-3A2983014BD2}"/>
              </a:ext>
            </a:extLst>
          </p:cNvPr>
          <p:cNvSpPr/>
          <p:nvPr/>
        </p:nvSpPr>
        <p:spPr>
          <a:xfrm>
            <a:off x="0" y="226337"/>
            <a:ext cx="12122589" cy="561692"/>
          </a:xfrm>
          <a:prstGeom prst="rect">
            <a:avLst/>
          </a:prstGeom>
          <a:noFill/>
        </p:spPr>
        <p:txBody>
          <a:bodyPr wrap="square" lIns="68580" tIns="34290" rIns="68580" bIns="34290">
            <a:spAutoFit/>
          </a:bodyPr>
          <a:lstStyle/>
          <a:p>
            <a:pPr algn="ctr" defTabSz="342900"/>
            <a:r>
              <a:rPr lang="en-US" sz="3200" b="1" dirty="0" smtClean="0">
                <a:ln w="0"/>
                <a:solidFill>
                  <a:schemeClr val="accent2">
                    <a:lumMod val="75000"/>
                  </a:schemeClr>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Mill Extraction, Capacity enhancement with comparative imbibition </a:t>
            </a:r>
            <a:endParaRPr lang="en-US" sz="3200" b="1" dirty="0">
              <a:ln w="0"/>
              <a:solidFill>
                <a:schemeClr val="accent2">
                  <a:lumMod val="75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8531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7_Office Theme">
  <a:themeElements>
    <a:clrScheme name="Custom 1">
      <a:dk1>
        <a:sysClr val="windowText" lastClr="000000"/>
      </a:dk1>
      <a:lt1>
        <a:sysClr val="window" lastClr="FFFFFF"/>
      </a:lt1>
      <a:dk2>
        <a:srgbClr val="1F497D"/>
      </a:dk2>
      <a:lt2>
        <a:srgbClr val="EEECE1"/>
      </a:lt2>
      <a:accent1>
        <a:srgbClr val="0F2210"/>
      </a:accent1>
      <a:accent2>
        <a:srgbClr val="245227"/>
      </a:accent2>
      <a:accent3>
        <a:srgbClr val="488862"/>
      </a:accent3>
      <a:accent4>
        <a:srgbClr val="59AA7A"/>
      </a:accent4>
      <a:accent5>
        <a:srgbClr val="9ED2AE"/>
      </a:accent5>
      <a:accent6>
        <a:srgbClr val="C2EC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PowerPoint Graphics Sampler_RVA_v3.potx" id="{81A42FD6-4326-4835-93D5-04241D78DF76}" vid="{C2821E24-821F-4516-BD19-A78AEEFAC4B4}"/>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1_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Mesh">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3050</TotalTime>
  <Words>1279</Words>
  <Application>Microsoft Office PowerPoint</Application>
  <PresentationFormat>Widescreen</PresentationFormat>
  <Paragraphs>391</Paragraphs>
  <Slides>24</Slides>
  <Notes>15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Arial</vt:lpstr>
      <vt:lpstr>Arial Black</vt:lpstr>
      <vt:lpstr>Calibri</vt:lpstr>
      <vt:lpstr>Cambria Math</vt:lpstr>
      <vt:lpstr>Century Gothic</vt:lpstr>
      <vt:lpstr>Garamond</vt:lpstr>
      <vt:lpstr>Wingdings 3</vt:lpstr>
      <vt:lpstr>Organic</vt:lpstr>
      <vt:lpstr>7_Office Theme</vt:lpstr>
      <vt:lpstr>Wisp</vt:lpstr>
      <vt:lpstr>1_Wisp</vt:lpstr>
      <vt:lpstr>Mesh</vt:lpstr>
      <vt:lpstr>        PSST CONVENTION 2023 KARACHI  Capacity, efficiency &amp; value additions An experience at JK Sugar Mills Unit -1 </vt:lpstr>
      <vt:lpstr>Introduction</vt:lpstr>
      <vt:lpstr>Plant Statistics</vt:lpstr>
      <vt:lpstr>PowerPoint Presentation</vt:lpstr>
      <vt:lpstr>Sample 4</vt:lpstr>
      <vt:lpstr>PowerPoint Presentation</vt:lpstr>
      <vt:lpstr>PowerPoint Presentation</vt:lpstr>
      <vt:lpstr>Significance of cane density over capacity rise </vt:lpstr>
      <vt:lpstr>PowerPoint Presentation</vt:lpstr>
      <vt:lpstr>PowerPoint Presentation</vt:lpstr>
      <vt:lpstr>PowerPoint Presentation</vt:lpstr>
      <vt:lpstr>PowerPoint Presentation</vt:lpstr>
      <vt:lpstr>PowerPoint Presentation</vt:lpstr>
      <vt:lpstr>PowerPoint Presentation</vt:lpstr>
      <vt:lpstr>Energy &amp; Power consumption Vs quality Production (Value addition)</vt:lpstr>
      <vt:lpstr>In-efficient Sanitation contributes sugar loss</vt:lpstr>
      <vt:lpstr>“Control Measures”  State of Sanitation (Proportionate purity ratios / ERQV values)  Comparison values for MJ/PJ 98% for an excellent while 95-97% satisfactory Comparison values for LMJ/PJ 85% for an excellent while 83-84% satisfactory     </vt:lpstr>
      <vt:lpstr>Corporate compliance (Value additions 2021-23)</vt:lpstr>
      <vt:lpstr>Environmental Measures (CSR)</vt:lpstr>
      <vt:lpstr>PowerPoint Presentation</vt:lpstr>
      <vt:lpstr>PowerPoint Presentation</vt:lpstr>
      <vt:lpstr>safety compliance at plant (3 -Years comparison) Frequency of Yearly incidents (Numbers) </vt:lpstr>
      <vt:lpstr>Conclusion Dual season results reflected plant capacity utilization 80.01 – 88.26% with core perspective to produce quality sugar at optimum energy efficient levels with certification compliance. However,   10.06% average recovery attained with control IPM, Varietal and procurement initiatives  against severe white fly, Pyrilla &amp; associated pests effected territory.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Oral Communication</dc:title>
  <dc:creator>Aneel Kumar - 21279</dc:creator>
  <cp:lastModifiedBy>GM</cp:lastModifiedBy>
  <cp:revision>241</cp:revision>
  <dcterms:created xsi:type="dcterms:W3CDTF">2022-08-30T16:02:56Z</dcterms:created>
  <dcterms:modified xsi:type="dcterms:W3CDTF">2023-09-09T03:52:08Z</dcterms:modified>
</cp:coreProperties>
</file>